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5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704" r:id="rId3"/>
    <p:sldId id="711" r:id="rId4"/>
    <p:sldId id="723" r:id="rId5"/>
    <p:sldId id="710" r:id="rId6"/>
    <p:sldId id="1774" r:id="rId7"/>
    <p:sldId id="691" r:id="rId8"/>
    <p:sldId id="705" r:id="rId9"/>
    <p:sldId id="699" r:id="rId10"/>
    <p:sldId id="719" r:id="rId11"/>
    <p:sldId id="720" r:id="rId12"/>
    <p:sldId id="708" r:id="rId13"/>
    <p:sldId id="1799" r:id="rId14"/>
    <p:sldId id="703" r:id="rId15"/>
    <p:sldId id="709" r:id="rId16"/>
  </p:sldIdLst>
  <p:sldSz cx="9144000" cy="6858000" type="screen4x3"/>
  <p:notesSz cx="6858000" cy="9144000"/>
  <p:custDataLst>
    <p:tags r:id="rId18"/>
  </p:custData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47"/>
    <a:srgbClr val="029C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6"/>
    <p:restoredTop sz="94686"/>
  </p:normalViewPr>
  <p:slideViewPr>
    <p:cSldViewPr snapToGrid="0" snapToObjects="1">
      <p:cViewPr varScale="1">
        <p:scale>
          <a:sx n="72" d="100"/>
          <a:sy n="72" d="100"/>
        </p:scale>
        <p:origin x="4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rcio.hasegawa\AppData\Local\Microsoft\Windows\Temporary%20Internet%20Files\Content.Outlook\46ZGLZQF\Historico%20dados%20estatisticos%2013%20-%2018%20BBCE%20v3%20(2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Excel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Excel6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Planilha1!$C$4</c:f>
              <c:strCache>
                <c:ptCount val="1"/>
                <c:pt idx="0">
                  <c:v>GDP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Planilha1!$D$3:$I$3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Planilha1!$D$4:$I$4</c:f>
              <c:numCache>
                <c:formatCode>_(* #,##0.00_);_(* \(#,##0.00\);_(* "-"??_);_(@_)</c:formatCode>
                <c:ptCount val="6"/>
                <c:pt idx="0">
                  <c:v>3.0048226702887204</c:v>
                </c:pt>
                <c:pt idx="1">
                  <c:v>0.5</c:v>
                </c:pt>
                <c:pt idx="2">
                  <c:v>-3.8</c:v>
                </c:pt>
                <c:pt idx="3">
                  <c:v>-3.6</c:v>
                </c:pt>
                <c:pt idx="4">
                  <c:v>0.98</c:v>
                </c:pt>
                <c:pt idx="5">
                  <c:v>2.5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385-4B0F-B3E6-41608AAE809C}"/>
            </c:ext>
          </c:extLst>
        </c:ser>
        <c:ser>
          <c:idx val="1"/>
          <c:order val="1"/>
          <c:tx>
            <c:strRef>
              <c:f>Planilha1!$C$5</c:f>
              <c:strCache>
                <c:ptCount val="1"/>
                <c:pt idx="0">
                  <c:v>Interest Rate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Planilha1!$D$3:$I$3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Planilha1!$D$5:$I$5</c:f>
              <c:numCache>
                <c:formatCode>_(* #,##0.00_);_(* \(#,##0.00\);_(* "-"??_);_(@_)</c:formatCode>
                <c:ptCount val="6"/>
                <c:pt idx="0">
                  <c:v>9.9</c:v>
                </c:pt>
                <c:pt idx="1">
                  <c:v>11.15</c:v>
                </c:pt>
                <c:pt idx="2">
                  <c:v>14.15</c:v>
                </c:pt>
                <c:pt idx="3">
                  <c:v>13.9</c:v>
                </c:pt>
                <c:pt idx="4">
                  <c:v>7.4</c:v>
                </c:pt>
                <c:pt idx="5">
                  <c:v>6.4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385-4B0F-B3E6-41608AAE809C}"/>
            </c:ext>
          </c:extLst>
        </c:ser>
        <c:ser>
          <c:idx val="2"/>
          <c:order val="2"/>
          <c:tx>
            <c:strRef>
              <c:f>Planilha1!$C$6</c:f>
              <c:strCache>
                <c:ptCount val="1"/>
                <c:pt idx="0">
                  <c:v>Inflation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Planilha1!$D$3:$I$3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Planilha1!$D$6:$I$6</c:f>
              <c:numCache>
                <c:formatCode>_(* #,##0.00_);_(* \(#,##0.00\);_(* "-"??_);_(@_)</c:formatCode>
                <c:ptCount val="6"/>
                <c:pt idx="0">
                  <c:v>5.91</c:v>
                </c:pt>
                <c:pt idx="1">
                  <c:v>6.41</c:v>
                </c:pt>
                <c:pt idx="2">
                  <c:v>10.67</c:v>
                </c:pt>
                <c:pt idx="3">
                  <c:v>6.29</c:v>
                </c:pt>
                <c:pt idx="4">
                  <c:v>2.21</c:v>
                </c:pt>
                <c:pt idx="5">
                  <c:v>3.59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385-4B0F-B3E6-41608AAE809C}"/>
            </c:ext>
          </c:extLst>
        </c:ser>
        <c:ser>
          <c:idx val="3"/>
          <c:order val="3"/>
          <c:tx>
            <c:strRef>
              <c:f>Planilha1!$C$7</c:f>
              <c:strCache>
                <c:ptCount val="1"/>
                <c:pt idx="0">
                  <c:v>Unemployement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Planilha1!$D$3:$I$3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Planilha1!$D$7:$I$7</c:f>
              <c:numCache>
                <c:formatCode>_(* #,##0.00_);_(* \(#,##0.00\);_(* "-"??_);_(@_)</c:formatCode>
                <c:ptCount val="6"/>
                <c:pt idx="0">
                  <c:v>7.2</c:v>
                </c:pt>
                <c:pt idx="1">
                  <c:v>6.7916666666666652</c:v>
                </c:pt>
                <c:pt idx="2">
                  <c:v>8.3083333333333336</c:v>
                </c:pt>
                <c:pt idx="3">
                  <c:v>11.266666666666666</c:v>
                </c:pt>
                <c:pt idx="4">
                  <c:v>12.766666666666667</c:v>
                </c:pt>
                <c:pt idx="5">
                  <c:v>12.39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385-4B0F-B3E6-41608AAE8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5823080"/>
        <c:axId val="285822296"/>
      </c:lineChart>
      <c:catAx>
        <c:axId val="285823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285822296"/>
        <c:crosses val="autoZero"/>
        <c:auto val="1"/>
        <c:lblAlgn val="ctr"/>
        <c:lblOffset val="100"/>
        <c:noMultiLvlLbl val="0"/>
      </c:catAx>
      <c:valAx>
        <c:axId val="285822296"/>
        <c:scaling>
          <c:orientation val="minMax"/>
        </c:scaling>
        <c:delete val="0"/>
        <c:axPos val="l"/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285823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184397163120567E-2"/>
          <c:y val="2.8260869565217391E-2"/>
          <c:w val="0.97163120567375882"/>
          <c:h val="0.9005434782608695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29C88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4.4565217391304347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C32-4CBC-A0C1-1542D086501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5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C32-4CBC-A0C1-1542D086501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5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C32-4CBC-A0C1-1542D086501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5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C32-4CBC-A0C1-1542D086501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5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C32-4CBC-A0C1-1542D086501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5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C32-4CBC-A0C1-1542D086501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5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C32-4CBC-A0C1-1542D086501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7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5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C32-4CBC-A0C1-1542D086501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8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5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C32-4CBC-A0C1-1542D086501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9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5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C32-4CBC-A0C1-1542D086501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5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C32-4CBC-A0C1-1542D086501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1"/>
              <c:layout>
                <c:manualLayout>
                  <c:x val="-8.1833060556464816E-4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5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C32-4CBC-A0C1-1542D086501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Sheet1!$A$1:$L$1</c:f>
              <c:numCache>
                <c:formatCode>General</c:formatCode>
                <c:ptCount val="12"/>
                <c:pt idx="0">
                  <c:v>427</c:v>
                </c:pt>
                <c:pt idx="1">
                  <c:v>5064</c:v>
                </c:pt>
                <c:pt idx="2">
                  <c:v>9393</c:v>
                </c:pt>
                <c:pt idx="3">
                  <c:v>8902</c:v>
                </c:pt>
                <c:pt idx="4">
                  <c:v>11426</c:v>
                </c:pt>
                <c:pt idx="5">
                  <c:v>9411</c:v>
                </c:pt>
                <c:pt idx="6">
                  <c:v>6864</c:v>
                </c:pt>
                <c:pt idx="7">
                  <c:v>10371</c:v>
                </c:pt>
                <c:pt idx="8">
                  <c:v>9198</c:v>
                </c:pt>
                <c:pt idx="9">
                  <c:v>12677</c:v>
                </c:pt>
                <c:pt idx="10">
                  <c:v>12037</c:v>
                </c:pt>
                <c:pt idx="11">
                  <c:v>11467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C32-4CBC-A0C1-1542D0865017}"/>
            </c:ext>
          </c:extLst>
        </c:ser>
        <c:ser>
          <c:idx val="1"/>
          <c:order val="1"/>
          <c:spPr>
            <a:solidFill>
              <a:srgbClr val="0D4B58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5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5C32-4CBC-A0C1-1542D086501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5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5C32-4CBC-A0C1-1542D086501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5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5C32-4CBC-A0C1-1542D086501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5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5C32-4CBC-A0C1-1542D086501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5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5C32-4CBC-A0C1-1542D086501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5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5C32-4CBC-A0C1-1542D086501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7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5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5C32-4CBC-A0C1-1542D086501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8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5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5C32-4CBC-A0C1-1542D086501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9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5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5C32-4CBC-A0C1-1542D086501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5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5C32-4CBC-A0C1-1542D086501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1"/>
              <c:layout>
                <c:manualLayout>
                  <c:x val="-8.1833060556464816E-4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5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5C32-4CBC-A0C1-1542D086501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Sheet1!$A$2:$L$2</c:f>
              <c:numCache>
                <c:formatCode>General</c:formatCode>
                <c:ptCount val="12"/>
                <c:pt idx="0">
                  <c:v>2834</c:v>
                </c:pt>
                <c:pt idx="1">
                  <c:v>4383</c:v>
                </c:pt>
                <c:pt idx="2">
                  <c:v>7034</c:v>
                </c:pt>
                <c:pt idx="3">
                  <c:v>5138</c:v>
                </c:pt>
                <c:pt idx="4">
                  <c:v>4320</c:v>
                </c:pt>
                <c:pt idx="5">
                  <c:v>2728</c:v>
                </c:pt>
                <c:pt idx="6">
                  <c:v>2499</c:v>
                </c:pt>
                <c:pt idx="7">
                  <c:v>6709</c:v>
                </c:pt>
                <c:pt idx="8">
                  <c:v>9396</c:v>
                </c:pt>
                <c:pt idx="9">
                  <c:v>8000</c:v>
                </c:pt>
                <c:pt idx="10">
                  <c:v>4141</c:v>
                </c:pt>
                <c:pt idx="11">
                  <c:v>3202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5C32-4CBC-A0C1-1542D08650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22536456"/>
        <c:axId val="322529792"/>
      </c:barChart>
      <c:catAx>
        <c:axId val="32253645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>
            <a:solidFill>
              <a:srgbClr val="FFFFFF"/>
            </a:solidFill>
            <a:prstDash val="solid"/>
          </a:ln>
        </c:spPr>
        <c:crossAx val="322529792"/>
        <c:crosses val="min"/>
        <c:auto val="0"/>
        <c:lblAlgn val="ctr"/>
        <c:lblOffset val="100"/>
        <c:noMultiLvlLbl val="0"/>
      </c:catAx>
      <c:valAx>
        <c:axId val="322529792"/>
        <c:scaling>
          <c:orientation val="minMax"/>
          <c:max val="22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>
            <a:solidFill>
              <a:srgbClr val="FFFFFF"/>
            </a:solidFill>
            <a:prstDash val="solid"/>
          </a:ln>
        </c:spPr>
        <c:txPr>
          <a:bodyPr wrap="none"/>
          <a:lstStyle/>
          <a:p>
            <a:pPr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pPr>
            <a:endParaRPr lang="pt-PT"/>
          </a:p>
        </c:txPr>
        <c:crossAx val="322536456"/>
        <c:crosses val="min"/>
        <c:crossBetween val="between"/>
        <c:majorUnit val="2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93259524584826E-2"/>
          <c:y val="3.776325344952796E-2"/>
          <c:w val="0.96613480950830355"/>
          <c:h val="0.9244734931009440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364D6E"/>
            </a:solidFill>
            <a:ln>
              <a:noFill/>
            </a:ln>
          </c:spPr>
          <c:invertIfNegative val="0"/>
          <c:val>
            <c:numRef>
              <c:f>Sheet1!$A$1:$G$1</c:f>
              <c:numCache>
                <c:formatCode>General</c:formatCode>
                <c:ptCount val="7"/>
                <c:pt idx="0">
                  <c:v>83</c:v>
                </c:pt>
                <c:pt idx="1">
                  <c:v>2.8000000000000003</c:v>
                </c:pt>
                <c:pt idx="2">
                  <c:v>8.4</c:v>
                </c:pt>
                <c:pt idx="3">
                  <c:v>0.1</c:v>
                </c:pt>
                <c:pt idx="4">
                  <c:v>5.0999999999999996</c:v>
                </c:pt>
                <c:pt idx="5">
                  <c:v>0.2</c:v>
                </c:pt>
                <c:pt idx="6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D1-E34C-807D-AB69F0C59DF0}"/>
            </c:ext>
          </c:extLst>
        </c:ser>
        <c:ser>
          <c:idx val="1"/>
          <c:order val="1"/>
          <c:spPr>
            <a:solidFill>
              <a:srgbClr val="029C88"/>
            </a:solidFill>
            <a:ln>
              <a:noFill/>
            </a:ln>
          </c:spPr>
          <c:invertIfNegative val="0"/>
          <c:val>
            <c:numRef>
              <c:f>Sheet1!$A$2:$G$2</c:f>
              <c:numCache>
                <c:formatCode>General</c:formatCode>
                <c:ptCount val="7"/>
                <c:pt idx="0">
                  <c:v>76.400000000000006</c:v>
                </c:pt>
                <c:pt idx="1">
                  <c:v>3</c:v>
                </c:pt>
                <c:pt idx="2">
                  <c:v>10.299999999999999</c:v>
                </c:pt>
                <c:pt idx="3">
                  <c:v>0.4</c:v>
                </c:pt>
                <c:pt idx="4">
                  <c:v>7.3999999999999995</c:v>
                </c:pt>
                <c:pt idx="5">
                  <c:v>1.5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D1-E34C-807D-AB69F0C59D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322449920"/>
        <c:axId val="322444040"/>
      </c:barChart>
      <c:catAx>
        <c:axId val="322449920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>
            <a:solidFill>
              <a:schemeClr val="bg1"/>
            </a:solidFill>
            <a:prstDash val="solid"/>
          </a:ln>
        </c:spPr>
        <c:crossAx val="322444040"/>
        <c:crosses val="min"/>
        <c:auto val="0"/>
        <c:lblAlgn val="ctr"/>
        <c:lblOffset val="100"/>
        <c:noMultiLvlLbl val="0"/>
      </c:catAx>
      <c:valAx>
        <c:axId val="322444040"/>
        <c:scaling>
          <c:orientation val="minMax"/>
          <c:max val="83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2244992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141963557247755E-2"/>
          <c:y val="3.1287605294825514E-2"/>
          <c:w val="0.97171607288550443"/>
          <c:h val="0.9374247894103490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29C88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8221376121838457E-2"/>
                  <c:y val="-0.17087845968712395"/>
                </c:manualLayout>
              </c:layout>
              <c:numFmt formatCode="&quot; &quot;#,##0&quot; &quot;;&quot; &quot;#,##0&quot; 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7AB-49FC-B9C1-569C0979375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&quot; &quot;#,##0&quot; &quot;;&quot; &quot;#,##0&quot; &quot;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7AB-49FC-B9C1-569C0979375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&quot; &quot;#,##0&quot; &quot;;&quot; &quot;#,##0&quot; &quot;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7AB-49FC-B9C1-569C0979375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&quot; &quot;#,##0&quot; &quot;;&quot; &quot;#,##0&quot; &quot;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7AB-49FC-B9C1-569C0979375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&quot; &quot;#,##0&quot; &quot;;&quot; &quot;#,##0&quot; &quot;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7AB-49FC-B9C1-569C0979375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&quot; &quot;#,##0&quot; &quot;;&quot; &quot;#,##0&quot; &quot;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7AB-49FC-B9C1-569C0979375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&quot; &quot;#,##0&quot; &quot;;&quot; &quot;#,##0&quot; &quot;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7AB-49FC-B9C1-569C0979375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7"/>
              <c:layout>
                <c:manualLayout>
                  <c:x val="0"/>
                  <c:y val="0"/>
                </c:manualLayout>
              </c:layout>
              <c:numFmt formatCode="&quot; &quot;#,##0&quot; &quot;;&quot; &quot;#,##0&quot; &quot;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7AB-49FC-B9C1-569C0979375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8"/>
              <c:layout>
                <c:manualLayout>
                  <c:x val="0"/>
                  <c:y val="0"/>
                </c:manualLayout>
              </c:layout>
              <c:numFmt formatCode="&quot; &quot;#,##0&quot; &quot;;&quot; &quot;#,##0&quot; &quot;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7AB-49FC-B9C1-569C0979375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9"/>
              <c:layout>
                <c:manualLayout>
                  <c:x val="0"/>
                  <c:y val="0"/>
                </c:manualLayout>
              </c:layout>
              <c:numFmt formatCode="&quot; &quot;#,##0&quot; &quot;;&quot; &quot;#,##0&quot; &quot;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7AB-49FC-B9C1-569C0979375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0"/>
              <c:layout>
                <c:manualLayout>
                  <c:x val="0"/>
                  <c:y val="0"/>
                </c:manualLayout>
              </c:layout>
              <c:numFmt formatCode="&quot; &quot;#,##0&quot; &quot;;&quot; &quot;#,##0&quot; &quot;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D7AB-49FC-B9C1-569C0979375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Sheet1!$A$1:$L$1</c:f>
              <c:numCache>
                <c:formatCode>General</c:formatCode>
                <c:ptCount val="12"/>
                <c:pt idx="0">
                  <c:v>55</c:v>
                </c:pt>
                <c:pt idx="1">
                  <c:v>969</c:v>
                </c:pt>
                <c:pt idx="2">
                  <c:v>1743</c:v>
                </c:pt>
                <c:pt idx="3">
                  <c:v>1717</c:v>
                </c:pt>
                <c:pt idx="4">
                  <c:v>2670</c:v>
                </c:pt>
                <c:pt idx="5">
                  <c:v>2441</c:v>
                </c:pt>
                <c:pt idx="6">
                  <c:v>2306</c:v>
                </c:pt>
                <c:pt idx="7">
                  <c:v>2747</c:v>
                </c:pt>
                <c:pt idx="8">
                  <c:v>2396</c:v>
                </c:pt>
                <c:pt idx="9">
                  <c:v>2575</c:v>
                </c:pt>
                <c:pt idx="10">
                  <c:v>1964</c:v>
                </c:pt>
                <c:pt idx="11">
                  <c:v>1254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D7AB-49FC-B9C1-569C0979375C}"/>
            </c:ext>
          </c:extLst>
        </c:ser>
        <c:ser>
          <c:idx val="1"/>
          <c:order val="1"/>
          <c:spPr>
            <a:solidFill>
              <a:srgbClr val="0D4B58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&quot; &quot;#,##0&quot; &quot;;&quot; &quot;#,##0&quot; &quot;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D7AB-49FC-B9C1-569C0979375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&quot; &quot;#,##0&quot; &quot;;&quot; &quot;#,##0&quot; &quot;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D7AB-49FC-B9C1-569C0979375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&quot; &quot;#,##0&quot; &quot;;&quot; &quot;#,##0&quot; &quot;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D7AB-49FC-B9C1-569C0979375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&quot; &quot;#,##0&quot; &quot;;&quot; &quot;#,##0&quot; &quot;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D7AB-49FC-B9C1-569C0979375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&quot; &quot;#,##0&quot; &quot;;&quot; &quot;#,##0&quot; &quot;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D7AB-49FC-B9C1-569C0979375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&quot; &quot;#,##0&quot; &quot;;&quot; &quot;#,##0&quot; &quot;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D7AB-49FC-B9C1-569C0979375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&quot; &quot;#,##0&quot; &quot;;&quot; &quot;#,##0&quot; &quot;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D7AB-49FC-B9C1-569C0979375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7"/>
              <c:layout>
                <c:manualLayout>
                  <c:x val="0"/>
                  <c:y val="0"/>
                </c:manualLayout>
              </c:layout>
              <c:numFmt formatCode="&quot; &quot;#,##0&quot; &quot;;&quot; &quot;#,##0&quot; &quot;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D7AB-49FC-B9C1-569C0979375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8"/>
              <c:layout>
                <c:manualLayout>
                  <c:x val="0"/>
                  <c:y val="0"/>
                </c:manualLayout>
              </c:layout>
              <c:numFmt formatCode="&quot; &quot;#,##0&quot; &quot;;&quot; &quot;#,##0&quot; &quot;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D7AB-49FC-B9C1-569C0979375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9"/>
              <c:layout>
                <c:manualLayout>
                  <c:x val="0"/>
                  <c:y val="0"/>
                </c:manualLayout>
              </c:layout>
              <c:numFmt formatCode="&quot; &quot;#,##0&quot; &quot;;&quot; &quot;#,##0&quot; &quot;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D7AB-49FC-B9C1-569C0979375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0"/>
              <c:layout>
                <c:manualLayout>
                  <c:x val="0"/>
                  <c:y val="0"/>
                </c:manualLayout>
              </c:layout>
              <c:numFmt formatCode="&quot; &quot;#,##0&quot; &quot;;&quot; &quot;#,##0&quot; &quot;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D7AB-49FC-B9C1-569C0979375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1"/>
              <c:layout>
                <c:manualLayout>
                  <c:x val="-8.158825129181398E-4"/>
                  <c:y val="0"/>
                </c:manualLayout>
              </c:layout>
              <c:numFmt formatCode="&quot; &quot;#,##0&quot; &quot;;&quot; &quot;#,##0&quot; &quot;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D7AB-49FC-B9C1-569C0979375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Sheet1!$A$2:$L$2</c:f>
              <c:numCache>
                <c:formatCode>General</c:formatCode>
                <c:ptCount val="12"/>
                <c:pt idx="0">
                  <c:v>1324</c:v>
                </c:pt>
                <c:pt idx="1">
                  <c:v>1883</c:v>
                </c:pt>
                <c:pt idx="2">
                  <c:v>2932</c:v>
                </c:pt>
                <c:pt idx="3">
                  <c:v>2360</c:v>
                </c:pt>
                <c:pt idx="4">
                  <c:v>2795</c:v>
                </c:pt>
                <c:pt idx="5">
                  <c:v>1810</c:v>
                </c:pt>
                <c:pt idx="6">
                  <c:v>2050</c:v>
                </c:pt>
                <c:pt idx="7">
                  <c:v>4756</c:v>
                </c:pt>
                <c:pt idx="8">
                  <c:v>6935</c:v>
                </c:pt>
                <c:pt idx="9">
                  <c:v>5317</c:v>
                </c:pt>
                <c:pt idx="10">
                  <c:v>2312</c:v>
                </c:pt>
                <c:pt idx="11">
                  <c:v>1584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D7AB-49FC-B9C1-569C097937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22447960"/>
        <c:axId val="322449136"/>
      </c:barChart>
      <c:catAx>
        <c:axId val="32244796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>
            <a:solidFill>
              <a:schemeClr val="bg1"/>
            </a:solidFill>
            <a:prstDash val="solid"/>
          </a:ln>
        </c:spPr>
        <c:crossAx val="322449136"/>
        <c:crosses val="min"/>
        <c:auto val="0"/>
        <c:lblAlgn val="ctr"/>
        <c:lblOffset val="100"/>
        <c:noMultiLvlLbl val="0"/>
      </c:catAx>
      <c:valAx>
        <c:axId val="322449136"/>
        <c:scaling>
          <c:orientation val="minMax"/>
          <c:max val="933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2244796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533258803801007E-2"/>
          <c:y val="4.9665711556829036E-2"/>
          <c:w val="0.97093348239239796"/>
          <c:h val="0.9006685768863419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29C88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0"/>
                  <c:y val="0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B32-4180-A621-06B796B6968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B32-4180-A621-06B796B6968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B32-4180-A621-06B796B6968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B32-4180-A621-06B796B6968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B32-4180-A621-06B796B6968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B32-4180-A621-06B796B6968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7"/>
              <c:layout>
                <c:manualLayout>
                  <c:x val="0"/>
                  <c:y val="0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B32-4180-A621-06B796B6968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8"/>
              <c:layout>
                <c:manualLayout>
                  <c:x val="0"/>
                  <c:y val="0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B32-4180-A621-06B796B6968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9"/>
              <c:layout>
                <c:manualLayout>
                  <c:x val="0"/>
                  <c:y val="0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B32-4180-A621-06B796B6968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0"/>
              <c:layout>
                <c:manualLayout>
                  <c:x val="0"/>
                  <c:y val="0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B32-4180-A621-06B796B6968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2.8653295128939827E-3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B32-4180-A621-06B796B6968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Sheet1!$A$1:$L$1</c:f>
              <c:numCache>
                <c:formatCode>General</c:formatCode>
                <c:ptCount val="12"/>
                <c:pt idx="0">
                  <c:v>7.4999999999999997E-2</c:v>
                </c:pt>
                <c:pt idx="1">
                  <c:v>1.2</c:v>
                </c:pt>
                <c:pt idx="2">
                  <c:v>2.2000000000000002</c:v>
                </c:pt>
                <c:pt idx="3">
                  <c:v>1.6</c:v>
                </c:pt>
                <c:pt idx="4">
                  <c:v>3</c:v>
                </c:pt>
                <c:pt idx="5">
                  <c:v>3.2</c:v>
                </c:pt>
                <c:pt idx="6">
                  <c:v>2.7</c:v>
                </c:pt>
                <c:pt idx="7">
                  <c:v>3.9</c:v>
                </c:pt>
                <c:pt idx="8">
                  <c:v>2.8</c:v>
                </c:pt>
                <c:pt idx="9">
                  <c:v>2.2999999999999998</c:v>
                </c:pt>
                <c:pt idx="10">
                  <c:v>1.9</c:v>
                </c:pt>
                <c:pt idx="11">
                  <c:v>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2B32-4180-A621-06B796B6968E}"/>
            </c:ext>
          </c:extLst>
        </c:ser>
        <c:ser>
          <c:idx val="1"/>
          <c:order val="1"/>
          <c:spPr>
            <a:solidFill>
              <a:srgbClr val="0D4B58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0"/>
                  <c:y val="0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2B32-4180-A621-06B796B6968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2B32-4180-A621-06B796B6968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2B32-4180-A621-06B796B6968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2B32-4180-A621-06B796B6968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2B32-4180-A621-06B796B6968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2B32-4180-A621-06B796B6968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7"/>
              <c:layout>
                <c:manualLayout>
                  <c:x val="0"/>
                  <c:y val="0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2B32-4180-A621-06B796B6968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8"/>
              <c:layout>
                <c:manualLayout>
                  <c:x val="0"/>
                  <c:y val="0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2B32-4180-A621-06B796B6968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9"/>
              <c:layout>
                <c:manualLayout>
                  <c:x val="0"/>
                  <c:y val="0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2B32-4180-A621-06B796B6968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Sheet1!$A$2:$L$2</c:f>
              <c:numCache>
                <c:formatCode>General</c:formatCode>
                <c:ptCount val="12"/>
                <c:pt idx="0">
                  <c:v>0.49999999999999994</c:v>
                </c:pt>
                <c:pt idx="1">
                  <c:v>1.0000000000000002</c:v>
                </c:pt>
                <c:pt idx="2">
                  <c:v>1.6</c:v>
                </c:pt>
                <c:pt idx="3">
                  <c:v>0.89999999999999991</c:v>
                </c:pt>
                <c:pt idx="4">
                  <c:v>1.2000000000000002</c:v>
                </c:pt>
                <c:pt idx="5">
                  <c:v>1</c:v>
                </c:pt>
                <c:pt idx="6">
                  <c:v>1</c:v>
                </c:pt>
                <c:pt idx="7">
                  <c:v>2.5000000000000004</c:v>
                </c:pt>
                <c:pt idx="8">
                  <c:v>2.6000000000000005</c:v>
                </c:pt>
                <c:pt idx="9">
                  <c:v>1.4</c:v>
                </c:pt>
                <c:pt idx="10">
                  <c:v>0.5</c:v>
                </c:pt>
                <c:pt idx="11">
                  <c:v>0.39999999999999991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2B32-4180-A621-06B796B696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22445608"/>
        <c:axId val="322444824"/>
      </c:barChart>
      <c:catAx>
        <c:axId val="3224456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>
            <a:solidFill>
              <a:schemeClr val="bg1"/>
            </a:solidFill>
            <a:prstDash val="solid"/>
          </a:ln>
        </c:spPr>
        <c:crossAx val="322444824"/>
        <c:crosses val="min"/>
        <c:auto val="0"/>
        <c:lblAlgn val="ctr"/>
        <c:lblOffset val="100"/>
        <c:noMultiLvlLbl val="0"/>
      </c:catAx>
      <c:valAx>
        <c:axId val="322444824"/>
        <c:scaling>
          <c:orientation val="minMax"/>
          <c:max val="6.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2244560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395122484689429E-2"/>
          <c:y val="7.8233252331027847E-2"/>
          <c:w val="0.86655118110236218"/>
          <c:h val="0.753230354627431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'[Historico dados estatisticos 13 - 18 BBCE v3 (2).xlsx]historico geração'!$A$127</c:f>
              <c:strCache>
                <c:ptCount val="1"/>
                <c:pt idx="0">
                  <c:v>Captive Market</c:v>
                </c:pt>
              </c:strCache>
            </c:strRef>
          </c:tx>
          <c:spPr>
            <a:solidFill>
              <a:srgbClr val="029C88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/>
                      <a:t> 73%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753-2047-B0E8-6B2633D973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/>
                      <a:t> 75%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753-2047-B0E8-6B2633D973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/>
                      <a:t>76%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753-2047-B0E8-6B2633D973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/>
                      <a:t>75%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753-2047-B0E8-6B2633D973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00"/>
                      <a:t> 71%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753-2047-B0E8-6B2633D973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200"/>
                      <a:t>70%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753-2047-B0E8-6B2633D973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'[Historico dados estatisticos 13 - 18 BBCE v3 (2).xlsx]historico geração'!$B$120:$G$120</c:f>
              <c:numCache>
                <c:formatCode>0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'[Historico dados estatisticos 13 - 18 BBCE v3 (2).xlsx]historico geração'!$B$139:$G$139</c:f>
              <c:numCache>
                <c:formatCode>_-* #,##0_-;\-* #,##0_-;_-* "-"??_-;_-@_-</c:formatCode>
                <c:ptCount val="6"/>
                <c:pt idx="0">
                  <c:v>387.47627822994758</c:v>
                </c:pt>
                <c:pt idx="1">
                  <c:v>405.76612391717867</c:v>
                </c:pt>
                <c:pt idx="2">
                  <c:v>409.33544502398138</c:v>
                </c:pt>
                <c:pt idx="3">
                  <c:v>401.66824966761965</c:v>
                </c:pt>
                <c:pt idx="4">
                  <c:v>385.61118824995742</c:v>
                </c:pt>
                <c:pt idx="5">
                  <c:v>400.25582741110424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753-2047-B0E8-6B2633D97320}"/>
            </c:ext>
          </c:extLst>
        </c:ser>
        <c:ser>
          <c:idx val="1"/>
          <c:order val="1"/>
          <c:tx>
            <c:strRef>
              <c:f>'[Historico dados estatisticos 13 - 18 BBCE v3 (2).xlsx]historico geração'!$A$128</c:f>
              <c:strCache>
                <c:ptCount val="1"/>
                <c:pt idx="0">
                  <c:v>Free Market</c:v>
                </c:pt>
              </c:strCache>
            </c:strRef>
          </c:tx>
          <c:spPr>
            <a:solidFill>
              <a:srgbClr val="0A4B58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baseline="0">
                        <a:solidFill>
                          <a:schemeClr val="bg1"/>
                        </a:solidFill>
                      </a:rPr>
                      <a:t>27%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753-2047-B0E8-6B2633D973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baseline="0">
                        <a:solidFill>
                          <a:schemeClr val="bg1"/>
                        </a:solidFill>
                      </a:rPr>
                      <a:t>25%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753-2047-B0E8-6B2633D973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baseline="0">
                        <a:solidFill>
                          <a:schemeClr val="bg1"/>
                        </a:solidFill>
                      </a:rPr>
                      <a:t>24%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753-2047-B0E8-6B2633D973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 baseline="0">
                        <a:solidFill>
                          <a:schemeClr val="bg1"/>
                        </a:solidFill>
                      </a:rPr>
                      <a:t> 25%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F753-2047-B0E8-6B2633D973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00" baseline="0">
                        <a:solidFill>
                          <a:schemeClr val="bg1"/>
                        </a:solidFill>
                      </a:rPr>
                      <a:t>29%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753-2047-B0E8-6B2633D973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200" baseline="0">
                        <a:solidFill>
                          <a:schemeClr val="bg1"/>
                        </a:solidFill>
                      </a:rPr>
                      <a:t>30%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F753-2047-B0E8-6B2633D973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bg1"/>
                    </a:solidFill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'[Historico dados estatisticos 13 - 18 BBCE v3 (2).xlsx]historico geração'!$B$120:$G$120</c:f>
              <c:numCache>
                <c:formatCode>0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'[Historico dados estatisticos 13 - 18 BBCE v3 (2).xlsx]historico geração'!$B$140:$G$140</c:f>
              <c:numCache>
                <c:formatCode>_-* #,##0_-;\-* #,##0_-;_-* "-"??_-;_-@_-</c:formatCode>
                <c:ptCount val="6"/>
                <c:pt idx="0">
                  <c:v>140.52372177005242</c:v>
                </c:pt>
                <c:pt idx="1">
                  <c:v>134.23387608282127</c:v>
                </c:pt>
                <c:pt idx="2">
                  <c:v>127.66455497601868</c:v>
                </c:pt>
                <c:pt idx="3">
                  <c:v>137.33175033238035</c:v>
                </c:pt>
                <c:pt idx="4">
                  <c:v>160.38881175004263</c:v>
                </c:pt>
                <c:pt idx="5">
                  <c:v>167.74417258889574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F753-2047-B0E8-6B2633D973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5817200"/>
        <c:axId val="285817592"/>
      </c:barChart>
      <c:catAx>
        <c:axId val="28581720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PT"/>
          </a:p>
        </c:txPr>
        <c:crossAx val="285817592"/>
        <c:crosses val="autoZero"/>
        <c:auto val="1"/>
        <c:lblAlgn val="ctr"/>
        <c:lblOffset val="100"/>
        <c:noMultiLvlLbl val="0"/>
      </c:catAx>
      <c:valAx>
        <c:axId val="2858175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Total </a:t>
                </a:r>
                <a:r>
                  <a:rPr lang="en-US" sz="1400" dirty="0" err="1"/>
                  <a:t>Comsuption</a:t>
                </a:r>
                <a:r>
                  <a:rPr lang="en-US" sz="1400" dirty="0"/>
                  <a:t>/Year (</a:t>
                </a:r>
                <a:r>
                  <a:rPr lang="en-US" sz="1400" dirty="0" err="1"/>
                  <a:t>TWh</a:t>
                </a:r>
                <a:r>
                  <a:rPr lang="en-US" sz="1400" dirty="0"/>
                  <a:t>)</a:t>
                </a:r>
              </a:p>
            </c:rich>
          </c:tx>
          <c:layout>
            <c:manualLayout>
              <c:xMode val="edge"/>
              <c:yMode val="edge"/>
              <c:x val="1.6614829396325463E-2"/>
              <c:y val="0.17717634573517033"/>
            </c:manualLayout>
          </c:layout>
          <c:overlay val="0"/>
        </c:title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PT"/>
          </a:p>
        </c:txPr>
        <c:crossAx val="285817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3417749343832021"/>
          <c:y val="0.8609568954852298"/>
          <c:w val="0.32853215223097115"/>
          <c:h val="0.13904310451477023"/>
        </c:manualLayout>
      </c:layout>
      <c:overlay val="0"/>
      <c:txPr>
        <a:bodyPr/>
        <a:lstStyle/>
        <a:p>
          <a:pPr>
            <a:defRPr sz="1400"/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tx1"/>
          </a:solidFill>
        </a:defRPr>
      </a:pPr>
      <a:endParaRPr lang="pt-PT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159911569638911E-2"/>
          <c:y val="2.2988505747126436E-2"/>
          <c:w val="0.96168017686072216"/>
          <c:h val="0.9540229885057470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1.105379513633014E-3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F97-4A0E-B83F-7DEC02B7E14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-1.105379513633014E-3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F97-4A0E-B83F-7DEC02B7E14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-1.105379513633014E-3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F97-4A0E-B83F-7DEC02B7E14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3"/>
              <c:layout>
                <c:manualLayout>
                  <c:x val="-1.105379513633014E-3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F97-4A0E-B83F-7DEC02B7E14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4"/>
              <c:layout>
                <c:manualLayout>
                  <c:x val="-1.105379513633014E-3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F97-4A0E-B83F-7DEC02B7E14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5"/>
              <c:layout>
                <c:manualLayout>
                  <c:x val="-1.105379513633014E-3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F97-4A0E-B83F-7DEC02B7E14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1144</c:v>
                </c:pt>
                <c:pt idx="1">
                  <c:v>1168</c:v>
                </c:pt>
                <c:pt idx="2">
                  <c:v>1203</c:v>
                </c:pt>
                <c:pt idx="3">
                  <c:v>3250</c:v>
                </c:pt>
                <c:pt idx="4">
                  <c:v>4318</c:v>
                </c:pt>
                <c:pt idx="5">
                  <c:v>5495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F97-4A0E-B83F-7DEC02B7E141}"/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3262599469496021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F97-4A0E-B83F-7DEC02B7E14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"/>
                  <c:y val="-1.3262599469496021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F97-4A0E-B83F-7DEC02B7E14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3262599469496021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F97-4A0E-B83F-7DEC02B7E14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3262599469496021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F97-4A0E-B83F-7DEC02B7E14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4"/>
              <c:layout>
                <c:manualLayout>
                  <c:x val="0"/>
                  <c:y val="-1.3262599469496021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F97-4A0E-B83F-7DEC02B7E14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5"/>
              <c:layout>
                <c:manualLayout>
                  <c:x val="0"/>
                  <c:y val="-1.3262599469496021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4F97-4A0E-B83F-7DEC02B7E14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Sheet1!$A$2:$F$2</c:f>
              <c:numCache>
                <c:formatCode>General</c:formatCode>
                <c:ptCount val="6"/>
                <c:pt idx="0">
                  <c:v>613</c:v>
                </c:pt>
                <c:pt idx="1">
                  <c:v>617</c:v>
                </c:pt>
                <c:pt idx="2">
                  <c:v>623</c:v>
                </c:pt>
                <c:pt idx="3">
                  <c:v>812</c:v>
                </c:pt>
                <c:pt idx="4">
                  <c:v>874</c:v>
                </c:pt>
                <c:pt idx="5">
                  <c:v>883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4F97-4A0E-B83F-7DEC02B7E1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22533712"/>
        <c:axId val="322448352"/>
      </c:barChart>
      <c:catAx>
        <c:axId val="32253371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>
            <a:solidFill>
              <a:schemeClr val="bg1"/>
            </a:solidFill>
            <a:prstDash val="solid"/>
          </a:ln>
        </c:spPr>
        <c:crossAx val="322448352"/>
        <c:crosses val="min"/>
        <c:auto val="0"/>
        <c:lblAlgn val="ctr"/>
        <c:lblOffset val="100"/>
        <c:noMultiLvlLbl val="0"/>
      </c:catAx>
      <c:valAx>
        <c:axId val="322448352"/>
        <c:scaling>
          <c:orientation val="minMax"/>
          <c:max val="6378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2253371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118466898954702E-2"/>
          <c:y val="6.7903838043019818E-2"/>
          <c:w val="0.96376306620209062"/>
          <c:h val="0.910164487557992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2981864192323914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58E-46F8-BD3B-5E1FC89D0E3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30873049346267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58E-46F8-BD3B-5E1FC89D0E3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335301560522986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58E-46F8-BD3B-5E1FC89D0E3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3"/>
              <c:layout>
                <c:manualLayout>
                  <c:x val="0"/>
                  <c:y val="-0.3707296499367355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58E-46F8-BD3B-5E1FC89D0E3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4"/>
              <c:layout>
                <c:manualLayout>
                  <c:x val="0"/>
                  <c:y val="-0.4200759173344580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58E-46F8-BD3B-5E1FC89D0E3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5"/>
              <c:layout>
                <c:manualLayout>
                  <c:x val="0"/>
                  <c:y val="-0.4888232813159004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58E-46F8-BD3B-5E1FC89D0E3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150</c:v>
                </c:pt>
                <c:pt idx="1">
                  <c:v>156</c:v>
                </c:pt>
                <c:pt idx="2">
                  <c:v>171</c:v>
                </c:pt>
                <c:pt idx="3">
                  <c:v>191</c:v>
                </c:pt>
                <c:pt idx="4">
                  <c:v>219</c:v>
                </c:pt>
                <c:pt idx="5">
                  <c:v>258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58E-46F8-BD3B-5E1FC89D0E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22448744"/>
        <c:axId val="287175288"/>
      </c:barChart>
      <c:catAx>
        <c:axId val="32244874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>
            <a:solidFill>
              <a:schemeClr val="bg1"/>
            </a:solidFill>
            <a:prstDash val="solid"/>
          </a:ln>
        </c:spPr>
        <c:crossAx val="287175288"/>
        <c:crosses val="min"/>
        <c:auto val="0"/>
        <c:lblAlgn val="ctr"/>
        <c:lblOffset val="100"/>
        <c:noMultiLvlLbl val="0"/>
      </c:catAx>
      <c:valAx>
        <c:axId val="287175288"/>
        <c:scaling>
          <c:orientation val="minMax"/>
          <c:max val="258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2244874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182630915986154E-2"/>
          <c:y val="1.4266284896206157E-2"/>
          <c:w val="0.85991351287674278"/>
          <c:h val="0.80954964720319056"/>
        </c:manualLayout>
      </c:layout>
      <c:areaChart>
        <c:grouping val="stacked"/>
        <c:varyColors val="0"/>
        <c:ser>
          <c:idx val="0"/>
          <c:order val="0"/>
          <c:tx>
            <c:strRef>
              <c:f>Planilha2!$A$19</c:f>
              <c:strCache>
                <c:ptCount val="1"/>
                <c:pt idx="0">
                  <c:v>Captive Market</c:v>
                </c:pt>
              </c:strCache>
            </c:strRef>
          </c:tx>
          <c:spPr>
            <a:solidFill>
              <a:srgbClr val="029C88"/>
            </a:solidFill>
            <a:ln>
              <a:noFill/>
            </a:ln>
            <a:effectLst/>
          </c:spPr>
          <c:cat>
            <c:numRef>
              <c:f>Planilha2!$B$18:$BS$18</c:f>
              <c:numCache>
                <c:formatCode>mmm\-yy</c:formatCode>
                <c:ptCount val="70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</c:numCache>
            </c:numRef>
          </c:cat>
          <c:val>
            <c:numRef>
              <c:f>Planilha2!$B$19:$BS$19</c:f>
              <c:numCache>
                <c:formatCode>_(* #,##0.00_);_(* \(#,##0.00\);_(* "-"??_);_(@_)</c:formatCode>
                <c:ptCount val="70"/>
                <c:pt idx="0">
                  <c:v>44086.11066251</c:v>
                </c:pt>
                <c:pt idx="1">
                  <c:v>45849.799662010002</c:v>
                </c:pt>
                <c:pt idx="2">
                  <c:v>45076.52169406</c:v>
                </c:pt>
                <c:pt idx="3">
                  <c:v>43839.301714159999</c:v>
                </c:pt>
                <c:pt idx="4">
                  <c:v>42827.117895709998</c:v>
                </c:pt>
                <c:pt idx="5">
                  <c:v>42347.5824698</c:v>
                </c:pt>
                <c:pt idx="6">
                  <c:v>42559.165702749997</c:v>
                </c:pt>
                <c:pt idx="7">
                  <c:v>43672.314361860001</c:v>
                </c:pt>
                <c:pt idx="8">
                  <c:v>44382.658562030003</c:v>
                </c:pt>
                <c:pt idx="9">
                  <c:v>45026.003561019999</c:v>
                </c:pt>
                <c:pt idx="10">
                  <c:v>45617.954253720003</c:v>
                </c:pt>
                <c:pt idx="11">
                  <c:v>45845.205448399996</c:v>
                </c:pt>
                <c:pt idx="12">
                  <c:v>48712.234716565901</c:v>
                </c:pt>
                <c:pt idx="13">
                  <c:v>50302.426128407104</c:v>
                </c:pt>
                <c:pt idx="14">
                  <c:v>47020.1676419543</c:v>
                </c:pt>
                <c:pt idx="15">
                  <c:v>45881.318694912501</c:v>
                </c:pt>
                <c:pt idx="16">
                  <c:v>44428.324330142503</c:v>
                </c:pt>
                <c:pt idx="17">
                  <c:v>43615.014643576404</c:v>
                </c:pt>
                <c:pt idx="18">
                  <c:v>43684.007401888397</c:v>
                </c:pt>
                <c:pt idx="19">
                  <c:v>44383.848108372302</c:v>
                </c:pt>
                <c:pt idx="20">
                  <c:v>46298.924626519401</c:v>
                </c:pt>
                <c:pt idx="21">
                  <c:v>47762.9531660094</c:v>
                </c:pt>
                <c:pt idx="22">
                  <c:v>47079.112831209699</c:v>
                </c:pt>
                <c:pt idx="23">
                  <c:v>47391.6875899812</c:v>
                </c:pt>
                <c:pt idx="24">
                  <c:v>50454.406185845401</c:v>
                </c:pt>
                <c:pt idx="25">
                  <c:v>48545.809365792004</c:v>
                </c:pt>
                <c:pt idx="26">
                  <c:v>47660.5666794032</c:v>
                </c:pt>
                <c:pt idx="27">
                  <c:v>45672.453029708297</c:v>
                </c:pt>
                <c:pt idx="28">
                  <c:v>44345.5471953495</c:v>
                </c:pt>
                <c:pt idx="29">
                  <c:v>44003.266877268055</c:v>
                </c:pt>
                <c:pt idx="30">
                  <c:v>44044.680269198921</c:v>
                </c:pt>
                <c:pt idx="31">
                  <c:v>44975.999982229841</c:v>
                </c:pt>
                <c:pt idx="32">
                  <c:v>46930.221387913887</c:v>
                </c:pt>
                <c:pt idx="33">
                  <c:v>48255.193252401077</c:v>
                </c:pt>
                <c:pt idx="34">
                  <c:v>47928.243197569442</c:v>
                </c:pt>
                <c:pt idx="35">
                  <c:v>48414.375720665324</c:v>
                </c:pt>
                <c:pt idx="36">
                  <c:v>47145.272248885754</c:v>
                </c:pt>
                <c:pt idx="37">
                  <c:v>50215.079486294118</c:v>
                </c:pt>
                <c:pt idx="38">
                  <c:v>49037.080068306452</c:v>
                </c:pt>
                <c:pt idx="39">
                  <c:v>49738.879999999997</c:v>
                </c:pt>
                <c:pt idx="40">
                  <c:v>44358.6</c:v>
                </c:pt>
                <c:pt idx="41">
                  <c:v>43697.01238244</c:v>
                </c:pt>
                <c:pt idx="42">
                  <c:v>42859.351225780003</c:v>
                </c:pt>
                <c:pt idx="43">
                  <c:v>43957.138641320002</c:v>
                </c:pt>
                <c:pt idx="44">
                  <c:v>44183.873620519997</c:v>
                </c:pt>
                <c:pt idx="45">
                  <c:v>44607.858317140002</c:v>
                </c:pt>
                <c:pt idx="46">
                  <c:v>44821.549410239997</c:v>
                </c:pt>
                <c:pt idx="47">
                  <c:v>45842.469423629998</c:v>
                </c:pt>
                <c:pt idx="48">
                  <c:v>47136.88107666</c:v>
                </c:pt>
                <c:pt idx="49">
                  <c:v>47843.523764340003</c:v>
                </c:pt>
                <c:pt idx="50">
                  <c:v>46591.623578120001</c:v>
                </c:pt>
                <c:pt idx="51">
                  <c:v>43231.084780129997</c:v>
                </c:pt>
                <c:pt idx="52">
                  <c:v>42540.610462789999</c:v>
                </c:pt>
                <c:pt idx="53">
                  <c:v>41640.981323549997</c:v>
                </c:pt>
                <c:pt idx="54">
                  <c:v>40113.314865879998</c:v>
                </c:pt>
                <c:pt idx="55">
                  <c:v>42000.150929579999</c:v>
                </c:pt>
                <c:pt idx="56">
                  <c:v>43790.10331988</c:v>
                </c:pt>
                <c:pt idx="57">
                  <c:v>44581.974113944816</c:v>
                </c:pt>
                <c:pt idx="58">
                  <c:v>43819.29530974861</c:v>
                </c:pt>
                <c:pt idx="59">
                  <c:v>45080.314098862902</c:v>
                </c:pt>
                <c:pt idx="60">
                  <c:v>46080.439794565864</c:v>
                </c:pt>
                <c:pt idx="61">
                  <c:v>45280.785341108472</c:v>
                </c:pt>
                <c:pt idx="62">
                  <c:v>47330.740407625002</c:v>
                </c:pt>
                <c:pt idx="63">
                  <c:v>44480.816343429164</c:v>
                </c:pt>
                <c:pt idx="64">
                  <c:v>42393.43802567204</c:v>
                </c:pt>
                <c:pt idx="65">
                  <c:v>41760.098002752798</c:v>
                </c:pt>
                <c:pt idx="66">
                  <c:v>41587.394774006701</c:v>
                </c:pt>
                <c:pt idx="67">
                  <c:v>42255.066683303798</c:v>
                </c:pt>
                <c:pt idx="68">
                  <c:v>43235.506856080603</c:v>
                </c:pt>
                <c:pt idx="69">
                  <c:v>44805.292403736603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55-47D7-AC71-817811C5C558}"/>
            </c:ext>
          </c:extLst>
        </c:ser>
        <c:ser>
          <c:idx val="1"/>
          <c:order val="1"/>
          <c:tx>
            <c:strRef>
              <c:f>Planilha2!$A$20</c:f>
              <c:strCache>
                <c:ptCount val="1"/>
                <c:pt idx="0">
                  <c:v>Free Market</c:v>
                </c:pt>
              </c:strCache>
            </c:strRef>
          </c:tx>
          <c:spPr>
            <a:solidFill>
              <a:srgbClr val="0D4B58"/>
            </a:solidFill>
            <a:ln>
              <a:noFill/>
            </a:ln>
            <a:effectLst/>
          </c:spPr>
          <c:cat>
            <c:numRef>
              <c:f>Planilha2!$B$18:$BS$18</c:f>
              <c:numCache>
                <c:formatCode>mmm\-yy</c:formatCode>
                <c:ptCount val="70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</c:numCache>
            </c:numRef>
          </c:cat>
          <c:val>
            <c:numRef>
              <c:f>Planilha2!$B$20:$BS$20</c:f>
              <c:numCache>
                <c:formatCode>_(* #,##0.00_);_(* \(#,##0.00\);_(* "-"??_);_(@_)</c:formatCode>
                <c:ptCount val="70"/>
                <c:pt idx="0">
                  <c:v>15368.51583267</c:v>
                </c:pt>
                <c:pt idx="1">
                  <c:v>16141.60713402</c:v>
                </c:pt>
                <c:pt idx="2">
                  <c:v>16053.789410339999</c:v>
                </c:pt>
                <c:pt idx="3">
                  <c:v>16372.9425993</c:v>
                </c:pt>
                <c:pt idx="4">
                  <c:v>16077.619845470001</c:v>
                </c:pt>
                <c:pt idx="5">
                  <c:v>15985.123868230001</c:v>
                </c:pt>
                <c:pt idx="6">
                  <c:v>16161.51158403</c:v>
                </c:pt>
                <c:pt idx="7">
                  <c:v>16301.96861184</c:v>
                </c:pt>
                <c:pt idx="8">
                  <c:v>16190.779290050001</c:v>
                </c:pt>
                <c:pt idx="9">
                  <c:v>16356.584916579999</c:v>
                </c:pt>
                <c:pt idx="10">
                  <c:v>16311.03990152</c:v>
                </c:pt>
                <c:pt idx="11">
                  <c:v>15300.1855755</c:v>
                </c:pt>
                <c:pt idx="12">
                  <c:v>15930.667454883065</c:v>
                </c:pt>
                <c:pt idx="13">
                  <c:v>16175.329878246655</c:v>
                </c:pt>
                <c:pt idx="14">
                  <c:v>16104.027799861558</c:v>
                </c:pt>
                <c:pt idx="15">
                  <c:v>15728.369260391668</c:v>
                </c:pt>
                <c:pt idx="16">
                  <c:v>15412.817589470425</c:v>
                </c:pt>
                <c:pt idx="17">
                  <c:v>14873.482391200001</c:v>
                </c:pt>
                <c:pt idx="18">
                  <c:v>15002.646018455638</c:v>
                </c:pt>
                <c:pt idx="19">
                  <c:v>15007.861625869622</c:v>
                </c:pt>
                <c:pt idx="20">
                  <c:v>15164.430780058341</c:v>
                </c:pt>
                <c:pt idx="21">
                  <c:v>15261.687938881561</c:v>
                </c:pt>
                <c:pt idx="22">
                  <c:v>15314.314508708338</c:v>
                </c:pt>
                <c:pt idx="23">
                  <c:v>14143.255754375008</c:v>
                </c:pt>
                <c:pt idx="24">
                  <c:v>14963.552169677416</c:v>
                </c:pt>
                <c:pt idx="25">
                  <c:v>15320.757100506686</c:v>
                </c:pt>
                <c:pt idx="26">
                  <c:v>15269.834523783611</c:v>
                </c:pt>
                <c:pt idx="27">
                  <c:v>14904.577377470829</c:v>
                </c:pt>
                <c:pt idx="28">
                  <c:v>14708.202814331991</c:v>
                </c:pt>
                <c:pt idx="29">
                  <c:v>14455.999493848612</c:v>
                </c:pt>
                <c:pt idx="30">
                  <c:v>14230.225785383067</c:v>
                </c:pt>
                <c:pt idx="31">
                  <c:v>14471.663823588708</c:v>
                </c:pt>
                <c:pt idx="32">
                  <c:v>14342.372542529167</c:v>
                </c:pt>
                <c:pt idx="33">
                  <c:v>14628.10749018708</c:v>
                </c:pt>
                <c:pt idx="34">
                  <c:v>14361.995648430557</c:v>
                </c:pt>
                <c:pt idx="35">
                  <c:v>13380.755178176076</c:v>
                </c:pt>
                <c:pt idx="36">
                  <c:v>13983.349197798387</c:v>
                </c:pt>
                <c:pt idx="37">
                  <c:v>14859.53135482066</c:v>
                </c:pt>
                <c:pt idx="38">
                  <c:v>15015.36097339516</c:v>
                </c:pt>
                <c:pt idx="39">
                  <c:v>15109.9</c:v>
                </c:pt>
                <c:pt idx="40">
                  <c:v>15231.79</c:v>
                </c:pt>
                <c:pt idx="41">
                  <c:v>15513.292309070001</c:v>
                </c:pt>
                <c:pt idx="42">
                  <c:v>16212.973059030001</c:v>
                </c:pt>
                <c:pt idx="43">
                  <c:v>16351.751652020001</c:v>
                </c:pt>
                <c:pt idx="44">
                  <c:v>16334.9653619</c:v>
                </c:pt>
                <c:pt idx="45">
                  <c:v>16546.190108620001</c:v>
                </c:pt>
                <c:pt idx="46">
                  <c:v>16942.501799850001</c:v>
                </c:pt>
                <c:pt idx="47">
                  <c:v>16103.977555240001</c:v>
                </c:pt>
                <c:pt idx="48">
                  <c:v>17608.694354830001</c:v>
                </c:pt>
                <c:pt idx="49">
                  <c:v>18342.30495102</c:v>
                </c:pt>
                <c:pt idx="50">
                  <c:v>18705.263738779999</c:v>
                </c:pt>
                <c:pt idx="51">
                  <c:v>17827.415770129999</c:v>
                </c:pt>
                <c:pt idx="52">
                  <c:v>17951.890858949999</c:v>
                </c:pt>
                <c:pt idx="53">
                  <c:v>18193.91979371</c:v>
                </c:pt>
                <c:pt idx="54">
                  <c:v>18137.62761376</c:v>
                </c:pt>
                <c:pt idx="55">
                  <c:v>18443.736235159999</c:v>
                </c:pt>
                <c:pt idx="56">
                  <c:v>18524.38365095</c:v>
                </c:pt>
                <c:pt idx="57">
                  <c:v>18792.794634204576</c:v>
                </c:pt>
                <c:pt idx="58">
                  <c:v>19040.630959294445</c:v>
                </c:pt>
                <c:pt idx="59">
                  <c:v>18198.336455416666</c:v>
                </c:pt>
                <c:pt idx="60">
                  <c:v>18904.195308619623</c:v>
                </c:pt>
                <c:pt idx="61">
                  <c:v>19469.776571922732</c:v>
                </c:pt>
                <c:pt idx="62">
                  <c:v>19750.775872081991</c:v>
                </c:pt>
                <c:pt idx="63">
                  <c:v>19477.828289438887</c:v>
                </c:pt>
                <c:pt idx="64">
                  <c:v>18136.991982770163</c:v>
                </c:pt>
                <c:pt idx="65">
                  <c:v>18634.120108238909</c:v>
                </c:pt>
                <c:pt idx="66">
                  <c:v>19016.964093186805</c:v>
                </c:pt>
                <c:pt idx="67">
                  <c:v>19143.310592825292</c:v>
                </c:pt>
                <c:pt idx="68">
                  <c:v>18957.160932029212</c:v>
                </c:pt>
                <c:pt idx="69">
                  <c:v>19475.889984943518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455-47D7-AC71-817811C5C558}"/>
            </c:ext>
          </c:extLst>
        </c:ser>
        <c:ser>
          <c:idx val="2"/>
          <c:order val="2"/>
          <c:tx>
            <c:strRef>
              <c:f>Planilha2!$A$21</c:f>
              <c:strCache>
                <c:ptCount val="1"/>
                <c:pt idx="0">
                  <c:v>Trading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cat>
            <c:numRef>
              <c:f>Planilha2!$B$18:$BS$18</c:f>
              <c:numCache>
                <c:formatCode>mmm\-yy</c:formatCode>
                <c:ptCount val="70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</c:numCache>
            </c:numRef>
          </c:cat>
          <c:val>
            <c:numRef>
              <c:f>Planilha2!$B$21:$BS$21</c:f>
              <c:numCache>
                <c:formatCode>_(* #,##0.00_);_(* \(#,##0.00\);_(* "-"??_);_(@_)</c:formatCode>
                <c:ptCount val="70"/>
                <c:pt idx="0">
                  <c:v>38186.102793279999</c:v>
                </c:pt>
                <c:pt idx="1">
                  <c:v>37352.109175949998</c:v>
                </c:pt>
                <c:pt idx="2">
                  <c:v>36787.178520000001</c:v>
                </c:pt>
                <c:pt idx="3">
                  <c:v>38693.172242250002</c:v>
                </c:pt>
                <c:pt idx="4">
                  <c:v>38930.755964030002</c:v>
                </c:pt>
                <c:pt idx="5">
                  <c:v>38096.373199269998</c:v>
                </c:pt>
                <c:pt idx="6">
                  <c:v>38781.688847359997</c:v>
                </c:pt>
                <c:pt idx="7">
                  <c:v>39935.311811170002</c:v>
                </c:pt>
                <c:pt idx="8">
                  <c:v>40319.822749530002</c:v>
                </c:pt>
                <c:pt idx="9">
                  <c:v>41052.66935969</c:v>
                </c:pt>
                <c:pt idx="10">
                  <c:v>41703.983838499997</c:v>
                </c:pt>
                <c:pt idx="11">
                  <c:v>38825.083731760002</c:v>
                </c:pt>
                <c:pt idx="12">
                  <c:v>40526.934600215063</c:v>
                </c:pt>
                <c:pt idx="13">
                  <c:v>40703.662775355129</c:v>
                </c:pt>
                <c:pt idx="14">
                  <c:v>40385.880263477164</c:v>
                </c:pt>
                <c:pt idx="15">
                  <c:v>37653.956658652787</c:v>
                </c:pt>
                <c:pt idx="16">
                  <c:v>37974.823281611556</c:v>
                </c:pt>
                <c:pt idx="17">
                  <c:v>38396.351425451401</c:v>
                </c:pt>
                <c:pt idx="18">
                  <c:v>38190.992035518822</c:v>
                </c:pt>
                <c:pt idx="19">
                  <c:v>40094.425784891107</c:v>
                </c:pt>
                <c:pt idx="20">
                  <c:v>41325.130322398603</c:v>
                </c:pt>
                <c:pt idx="21">
                  <c:v>42108.138889862719</c:v>
                </c:pt>
                <c:pt idx="22">
                  <c:v>41834.873365208317</c:v>
                </c:pt>
                <c:pt idx="23">
                  <c:v>40620.022845348125</c:v>
                </c:pt>
                <c:pt idx="24">
                  <c:v>38953.233427615603</c:v>
                </c:pt>
                <c:pt idx="25">
                  <c:v>36595.112120642516</c:v>
                </c:pt>
                <c:pt idx="26">
                  <c:v>40467.263988711027</c:v>
                </c:pt>
                <c:pt idx="27">
                  <c:v>38506.33288014654</c:v>
                </c:pt>
                <c:pt idx="28">
                  <c:v>41041.572271768826</c:v>
                </c:pt>
                <c:pt idx="29">
                  <c:v>40933.691033759416</c:v>
                </c:pt>
                <c:pt idx="30">
                  <c:v>44821.512113846729</c:v>
                </c:pt>
                <c:pt idx="31">
                  <c:v>45352.626325366917</c:v>
                </c:pt>
                <c:pt idx="32">
                  <c:v>45656.361848386085</c:v>
                </c:pt>
                <c:pt idx="33">
                  <c:v>44676.716397716009</c:v>
                </c:pt>
                <c:pt idx="34">
                  <c:v>43193.413690372203</c:v>
                </c:pt>
                <c:pt idx="35">
                  <c:v>42851.820044595413</c:v>
                </c:pt>
                <c:pt idx="36">
                  <c:v>43645.478561845426</c:v>
                </c:pt>
                <c:pt idx="37">
                  <c:v>44430.680046449059</c:v>
                </c:pt>
                <c:pt idx="38">
                  <c:v>45057.261558119644</c:v>
                </c:pt>
                <c:pt idx="39">
                  <c:v>45664.160000000003</c:v>
                </c:pt>
                <c:pt idx="40">
                  <c:v>46731.579485839997</c:v>
                </c:pt>
                <c:pt idx="41">
                  <c:v>48346.290652559997</c:v>
                </c:pt>
                <c:pt idx="42">
                  <c:v>50856.50276684</c:v>
                </c:pt>
                <c:pt idx="43">
                  <c:v>52627.108335500001</c:v>
                </c:pt>
                <c:pt idx="44">
                  <c:v>54408.657078529999</c:v>
                </c:pt>
                <c:pt idx="45">
                  <c:v>56706.357647789999</c:v>
                </c:pt>
                <c:pt idx="46">
                  <c:v>56397.287393159997</c:v>
                </c:pt>
                <c:pt idx="47">
                  <c:v>57039.91805018</c:v>
                </c:pt>
                <c:pt idx="48">
                  <c:v>54727.519863301073</c:v>
                </c:pt>
                <c:pt idx="49">
                  <c:v>55990.904435857366</c:v>
                </c:pt>
                <c:pt idx="50">
                  <c:v>58867.749011255379</c:v>
                </c:pt>
                <c:pt idx="51">
                  <c:v>59511.678397149997</c:v>
                </c:pt>
                <c:pt idx="52">
                  <c:v>64269.258820774179</c:v>
                </c:pt>
                <c:pt idx="53">
                  <c:v>66334.236840359998</c:v>
                </c:pt>
                <c:pt idx="54">
                  <c:v>75369.610300510001</c:v>
                </c:pt>
                <c:pt idx="55">
                  <c:v>80345.040164329999</c:v>
                </c:pt>
                <c:pt idx="56">
                  <c:v>86174.181892110006</c:v>
                </c:pt>
                <c:pt idx="57">
                  <c:v>82515.192124414578</c:v>
                </c:pt>
                <c:pt idx="58">
                  <c:v>88858.720830554012</c:v>
                </c:pt>
                <c:pt idx="59">
                  <c:v>84369.584982744462</c:v>
                </c:pt>
                <c:pt idx="60">
                  <c:v>69312.375585294416</c:v>
                </c:pt>
                <c:pt idx="61">
                  <c:v>72477.197882494787</c:v>
                </c:pt>
                <c:pt idx="62">
                  <c:v>77704.855329451559</c:v>
                </c:pt>
                <c:pt idx="63">
                  <c:v>78441.123076477757</c:v>
                </c:pt>
                <c:pt idx="64">
                  <c:v>90253.017594213685</c:v>
                </c:pt>
                <c:pt idx="65">
                  <c:v>89934.419033138925</c:v>
                </c:pt>
                <c:pt idx="66">
                  <c:v>85517.020122373666</c:v>
                </c:pt>
                <c:pt idx="67">
                  <c:v>87396.078825680102</c:v>
                </c:pt>
                <c:pt idx="68">
                  <c:v>103425.37450719447</c:v>
                </c:pt>
                <c:pt idx="69">
                  <c:v>108967.04391240995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455-47D7-AC71-817811C5C5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5818768"/>
        <c:axId val="285819552"/>
      </c:areaChart>
      <c:lineChart>
        <c:grouping val="standard"/>
        <c:varyColors val="0"/>
        <c:ser>
          <c:idx val="3"/>
          <c:order val="3"/>
          <c:tx>
            <c:strRef>
              <c:f>Planilha2!$A$22</c:f>
              <c:strCache>
                <c:ptCount val="1"/>
                <c:pt idx="0">
                  <c:v>CHURN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5.9436149838534014E-3"/>
                  <c:y val="-1.0847457627118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A455-47D7-AC71-817811C5C5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2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2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2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2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30"/>
              <c:layout>
                <c:manualLayout>
                  <c:x val="1.4859037459632892E-3"/>
                  <c:y val="-1.8983050847457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A455-47D7-AC71-817811C5C5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3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3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3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3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3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3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3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4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4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4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4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4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A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4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B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4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C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4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D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4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E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5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F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5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0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5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1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5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2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5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3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5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4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5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5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5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6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6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7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6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8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64"/>
              <c:layout>
                <c:manualLayout>
                  <c:x val="-1.4843874003327474E-2"/>
                  <c:y val="-1.8817204301075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9-A455-47D7-AC71-817811C5C5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A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6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B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6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C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6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D-A455-47D7-AC71-817811C5C558}"/>
                </c:ext>
                <c:ext xmlns:c15="http://schemas.microsoft.com/office/drawing/2012/chart" uri="{CE6537A1-D6FC-4f65-9D91-7224C49458BB}"/>
              </c:extLst>
            </c:dLbl>
            <c:dLbl>
              <c:idx val="69"/>
              <c:layout>
                <c:manualLayout>
                  <c:x val="-2.2288556189450155E-2"/>
                  <c:y val="-1.6271186440677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E-A455-47D7-AC71-817811C5C5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Planilha2!$B$18:$BS$18</c:f>
              <c:numCache>
                <c:formatCode>mmm\-yy</c:formatCode>
                <c:ptCount val="70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</c:numCache>
            </c:numRef>
          </c:cat>
          <c:val>
            <c:numRef>
              <c:f>Planilha2!$B$22:$BS$22</c:f>
              <c:numCache>
                <c:formatCode>_(* #,##0.00_);_(* \(#,##0.00\);_(* "-"??_);_(@_)</c:formatCode>
                <c:ptCount val="70"/>
                <c:pt idx="0">
                  <c:v>2.4846968444477215</c:v>
                </c:pt>
                <c:pt idx="1">
                  <c:v>2.3140266558233109</c:v>
                </c:pt>
                <c:pt idx="2">
                  <c:v>2.2914950221226862</c:v>
                </c:pt>
                <c:pt idx="3">
                  <c:v>2.3632387402313539</c:v>
                </c:pt>
                <c:pt idx="4">
                  <c:v>2.4214253314988698</c:v>
                </c:pt>
                <c:pt idx="5">
                  <c:v>2.3832391611919568</c:v>
                </c:pt>
                <c:pt idx="6">
                  <c:v>2.399632524824109</c:v>
                </c:pt>
                <c:pt idx="7">
                  <c:v>2.4497232672970108</c:v>
                </c:pt>
                <c:pt idx="8">
                  <c:v>2.4902953728921768</c:v>
                </c:pt>
                <c:pt idx="9">
                  <c:v>2.5098557901335865</c:v>
                </c:pt>
                <c:pt idx="10">
                  <c:v>2.5567949125434772</c:v>
                </c:pt>
                <c:pt idx="11">
                  <c:v>2.5375563936904224</c:v>
                </c:pt>
                <c:pt idx="12">
                  <c:v>2.5439571012947582</c:v>
                </c:pt>
                <c:pt idx="13">
                  <c:v>2.5164038744022976</c:v>
                </c:pt>
                <c:pt idx="14">
                  <c:v>2.5078123787034414</c:v>
                </c:pt>
                <c:pt idx="15">
                  <c:v>2.3940153003322311</c:v>
                </c:pt>
                <c:pt idx="16">
                  <c:v>2.4638469287766576</c:v>
                </c:pt>
                <c:pt idx="17">
                  <c:v>2.5815307011200597</c:v>
                </c:pt>
                <c:pt idx="18">
                  <c:v>2.5456170857152687</c:v>
                </c:pt>
                <c:pt idx="19">
                  <c:v>2.671561531176355</c:v>
                </c:pt>
                <c:pt idx="20">
                  <c:v>2.7251356098866784</c:v>
                </c:pt>
                <c:pt idx="21">
                  <c:v>2.7590748191479908</c:v>
                </c:pt>
                <c:pt idx="22">
                  <c:v>2.7317496543132451</c:v>
                </c:pt>
                <c:pt idx="23">
                  <c:v>2.8720418799457064</c:v>
                </c:pt>
                <c:pt idx="24">
                  <c:v>2.6032076465474279</c:v>
                </c:pt>
                <c:pt idx="25">
                  <c:v>2.3885968480912898</c:v>
                </c:pt>
                <c:pt idx="26">
                  <c:v>2.6501442386740357</c:v>
                </c:pt>
                <c:pt idx="27">
                  <c:v>2.5835239674994872</c:v>
                </c:pt>
                <c:pt idx="28">
                  <c:v>2.7903866155406174</c:v>
                </c:pt>
                <c:pt idx="29">
                  <c:v>2.8316057323589225</c:v>
                </c:pt>
                <c:pt idx="30">
                  <c:v>3.1497400526059303</c:v>
                </c:pt>
                <c:pt idx="31">
                  <c:v>3.1338916435746982</c:v>
                </c:pt>
                <c:pt idx="32">
                  <c:v>3.1833200339066732</c:v>
                </c:pt>
                <c:pt idx="33">
                  <c:v>3.0541692715675168</c:v>
                </c:pt>
                <c:pt idx="34">
                  <c:v>3.0074799315993577</c:v>
                </c:pt>
                <c:pt idx="35">
                  <c:v>3.2024963818549232</c:v>
                </c:pt>
                <c:pt idx="36">
                  <c:v>3.1212464156095883</c:v>
                </c:pt>
                <c:pt idx="37">
                  <c:v>2.9900458490593693</c:v>
                </c:pt>
                <c:pt idx="38">
                  <c:v>3.0007444801329766</c:v>
                </c:pt>
                <c:pt idx="39">
                  <c:v>3.0221351564206254</c:v>
                </c:pt>
                <c:pt idx="40">
                  <c:v>3.0680293967970931</c:v>
                </c:pt>
                <c:pt idx="41">
                  <c:v>3.1164429631931747</c:v>
                </c:pt>
                <c:pt idx="42">
                  <c:v>3.1367783429773164</c:v>
                </c:pt>
                <c:pt idx="43">
                  <c:v>3.2184385780466984</c:v>
                </c:pt>
                <c:pt idx="44">
                  <c:v>3.330809455245852</c:v>
                </c:pt>
                <c:pt idx="45">
                  <c:v>3.4271549689404281</c:v>
                </c:pt>
                <c:pt idx="46">
                  <c:v>3.3287461355712713</c:v>
                </c:pt>
                <c:pt idx="47">
                  <c:v>3.5419769963365377</c:v>
                </c:pt>
                <c:pt idx="48">
                  <c:v>3.107982838505543</c:v>
                </c:pt>
                <c:pt idx="49">
                  <c:v>3.0525555313452446</c:v>
                </c:pt>
                <c:pt idx="50">
                  <c:v>3.1471221060203489</c:v>
                </c:pt>
                <c:pt idx="51">
                  <c:v>3.3382111666942982</c:v>
                </c:pt>
                <c:pt idx="52">
                  <c:v>3.5800829743086613</c:v>
                </c:pt>
                <c:pt idx="53">
                  <c:v>3.6459563190606712</c:v>
                </c:pt>
                <c:pt idx="54">
                  <c:v>4.1554282569640648</c:v>
                </c:pt>
                <c:pt idx="55">
                  <c:v>4.3562236598875872</c:v>
                </c:pt>
                <c:pt idx="56">
                  <c:v>4.6519324753723001</c:v>
                </c:pt>
                <c:pt idx="57">
                  <c:v>4.3907887959478638</c:v>
                </c:pt>
                <c:pt idx="58">
                  <c:v>4.6667949723157012</c:v>
                </c:pt>
                <c:pt idx="59">
                  <c:v>4.6361152399527255</c:v>
                </c:pt>
                <c:pt idx="60">
                  <c:v>3.6665075901797577</c:v>
                </c:pt>
                <c:pt idx="61">
                  <c:v>3.7225490295052381</c:v>
                </c:pt>
                <c:pt idx="62">
                  <c:v>3.9342684982461118</c:v>
                </c:pt>
                <c:pt idx="63">
                  <c:v>4.0272006668736005</c:v>
                </c:pt>
                <c:pt idx="64">
                  <c:v>4.9761844566040789</c:v>
                </c:pt>
                <c:pt idx="65">
                  <c:v>4.82633032902773</c:v>
                </c:pt>
                <c:pt idx="66">
                  <c:v>4.4968807693659043</c:v>
                </c:pt>
                <c:pt idx="67">
                  <c:v>4.5653586615491273</c:v>
                </c:pt>
                <c:pt idx="68">
                  <c:v>5.4557417578521141</c:v>
                </c:pt>
                <c:pt idx="69">
                  <c:v>5.5949712180881352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F-A455-47D7-AC71-817811C5C5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2506824"/>
        <c:axId val="285821120"/>
      </c:lineChart>
      <c:dateAx>
        <c:axId val="28581876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285819552"/>
        <c:crosses val="autoZero"/>
        <c:auto val="1"/>
        <c:lblOffset val="100"/>
        <c:baseTimeUnit val="months"/>
      </c:dateAx>
      <c:valAx>
        <c:axId val="285819552"/>
        <c:scaling>
          <c:orientation val="minMax"/>
        </c:scaling>
        <c:delete val="0"/>
        <c:axPos val="l"/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285818768"/>
        <c:crosses val="autoZero"/>
        <c:crossBetween val="between"/>
      </c:valAx>
      <c:valAx>
        <c:axId val="285821120"/>
        <c:scaling>
          <c:orientation val="minMax"/>
        </c:scaling>
        <c:delete val="0"/>
        <c:axPos val="r"/>
        <c:numFmt formatCode="_(* #,##0.00_);_(* \(#,##0.0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252506824"/>
        <c:crosses val="max"/>
        <c:crossBetween val="between"/>
      </c:valAx>
      <c:dateAx>
        <c:axId val="25250682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85821120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7520885025818807E-2"/>
          <c:y val="8.883986158800751E-2"/>
          <c:w val="0.1908512090892158"/>
          <c:h val="0.179776145269415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0.12838</cdr:x>
      <cdr:y>0.13685</cdr:y>
    </cdr:from>
    <cdr:to>
      <cdr:x>0.92568</cdr:x>
      <cdr:y>0.13685</cdr:y>
    </cdr:to>
    <cdr:cxnSp macro="">
      <cdr:nvCxnSpPr>
        <cdr:cNvPr id="3" name="Conector Reto 2">
          <a:extLst xmlns:a="http://schemas.openxmlformats.org/drawingml/2006/main">
            <a:ext uri="{FF2B5EF4-FFF2-40B4-BE49-F238E27FC236}">
              <a16:creationId xmlns:a16="http://schemas.microsoft.com/office/drawing/2014/main" xmlns="" id="{C48E3ABD-1A43-8549-8E72-25150DFC2079}"/>
            </a:ext>
          </a:extLst>
        </cdr:cNvPr>
        <cdr:cNvCxnSpPr/>
      </cdr:nvCxnSpPr>
      <cdr:spPr>
        <a:xfrm xmlns:a="http://schemas.openxmlformats.org/drawingml/2006/main">
          <a:off x="1173892" y="538776"/>
          <a:ext cx="7290486" cy="0"/>
        </a:xfrm>
        <a:prstGeom xmlns:a="http://schemas.openxmlformats.org/drawingml/2006/main" prst="lin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0.43108</cdr:x>
      <cdr:y>0.04897</cdr:y>
    </cdr:from>
    <cdr:to>
      <cdr:x>0.53649</cdr:x>
      <cdr:y>0.11488</cdr:y>
    </cdr:to>
    <cdr:sp macro="" textlink="">
      <cdr:nvSpPr>
        <cdr:cNvPr id="4" name="CaixaDeTexto 3">
          <a:extLst xmlns:a="http://schemas.openxmlformats.org/drawingml/2006/main">
            <a:ext uri="{FF2B5EF4-FFF2-40B4-BE49-F238E27FC236}">
              <a16:creationId xmlns:a16="http://schemas.microsoft.com/office/drawing/2014/main" xmlns="" id="{0A387715-FBAB-414F-984B-5E1C6A86A84E}"/>
            </a:ext>
          </a:extLst>
        </cdr:cNvPr>
        <cdr:cNvSpPr txBox="1"/>
      </cdr:nvSpPr>
      <cdr:spPr>
        <a:xfrm xmlns:a="http://schemas.openxmlformats.org/drawingml/2006/main">
          <a:off x="3941804" y="192786"/>
          <a:ext cx="963827" cy="259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400" b="1" dirty="0"/>
            <a:t>550TWh/</a:t>
          </a:r>
          <a:r>
            <a:rPr lang="pt-BR" sz="1400" b="1" dirty="0" err="1"/>
            <a:t>y</a:t>
          </a:r>
          <a:endParaRPr lang="pt-BR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30E15-BA48-5748-89B5-855AECB5266F}" type="datetimeFigureOut">
              <a:rPr lang="pt-BR" smtClean="0"/>
              <a:t>01/03/2019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17A82-2D75-A143-B090-25C55EFFC6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9233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D672-9C5C-8B45-80C8-3DCD96DB0142}" type="datetimeFigureOut">
              <a:rPr lang="pt-BR" smtClean="0"/>
              <a:t>01/03/2019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EF73-CF31-7349-BCA3-95B81C49DE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819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D672-9C5C-8B45-80C8-3DCD96DB0142}" type="datetimeFigureOut">
              <a:rPr lang="pt-BR" smtClean="0"/>
              <a:t>01/03/2019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EF73-CF31-7349-BCA3-95B81C49DE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8370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D672-9C5C-8B45-80C8-3DCD96DB0142}" type="datetimeFigureOut">
              <a:rPr lang="pt-BR" smtClean="0"/>
              <a:t>01/03/2019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EF73-CF31-7349-BCA3-95B81C49DE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745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D672-9C5C-8B45-80C8-3DCD96DB0142}" type="datetimeFigureOut">
              <a:rPr lang="pt-BR" smtClean="0"/>
              <a:t>01/03/2019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EF73-CF31-7349-BCA3-95B81C49DE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629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D672-9C5C-8B45-80C8-3DCD96DB0142}" type="datetimeFigureOut">
              <a:rPr lang="pt-BR" smtClean="0"/>
              <a:t>01/03/2019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EF73-CF31-7349-BCA3-95B81C49DE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9011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D672-9C5C-8B45-80C8-3DCD96DB0142}" type="datetimeFigureOut">
              <a:rPr lang="pt-BR" smtClean="0"/>
              <a:t>01/03/2019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EF73-CF31-7349-BCA3-95B81C49DE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708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D672-9C5C-8B45-80C8-3DCD96DB0142}" type="datetimeFigureOut">
              <a:rPr lang="pt-BR" smtClean="0"/>
              <a:t>01/03/2019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EF73-CF31-7349-BCA3-95B81C49DE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1247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D672-9C5C-8B45-80C8-3DCD96DB0142}" type="datetimeFigureOut">
              <a:rPr lang="pt-BR" smtClean="0"/>
              <a:t>01/03/2019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EF73-CF31-7349-BCA3-95B81C49DE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811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D672-9C5C-8B45-80C8-3DCD96DB0142}" type="datetimeFigureOut">
              <a:rPr lang="pt-BR" smtClean="0"/>
              <a:t>01/03/2019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EF73-CF31-7349-BCA3-95B81C49DE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6877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D672-9C5C-8B45-80C8-3DCD96DB0142}" type="datetimeFigureOut">
              <a:rPr lang="pt-BR" smtClean="0"/>
              <a:t>01/03/2019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EF73-CF31-7349-BCA3-95B81C49DE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0885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D672-9C5C-8B45-80C8-3DCD96DB0142}" type="datetimeFigureOut">
              <a:rPr lang="pt-BR" smtClean="0"/>
              <a:t>01/03/2019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EF73-CF31-7349-BCA3-95B81C49DE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0295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ED672-9C5C-8B45-80C8-3DCD96DB0142}" type="datetimeFigureOut">
              <a:rPr lang="pt-BR" smtClean="0"/>
              <a:t>01/03/2019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2EF73-CF31-7349-BCA3-95B81C49DE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51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tags" Target="../tags/tag139.xml"/><Relationship Id="rId18" Type="http://schemas.openxmlformats.org/officeDocument/2006/relationships/tags" Target="../tags/tag144.xml"/><Relationship Id="rId26" Type="http://schemas.openxmlformats.org/officeDocument/2006/relationships/tags" Target="../tags/tag152.xml"/><Relationship Id="rId3" Type="http://schemas.openxmlformats.org/officeDocument/2006/relationships/tags" Target="../tags/tag129.xml"/><Relationship Id="rId21" Type="http://schemas.openxmlformats.org/officeDocument/2006/relationships/tags" Target="../tags/tag147.xml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17" Type="http://schemas.openxmlformats.org/officeDocument/2006/relationships/tags" Target="../tags/tag143.xml"/><Relationship Id="rId25" Type="http://schemas.openxmlformats.org/officeDocument/2006/relationships/tags" Target="../tags/tag151.xml"/><Relationship Id="rId33" Type="http://schemas.openxmlformats.org/officeDocument/2006/relationships/chart" Target="../charts/chart8.xml"/><Relationship Id="rId2" Type="http://schemas.openxmlformats.org/officeDocument/2006/relationships/tags" Target="../tags/tag128.xml"/><Relationship Id="rId16" Type="http://schemas.openxmlformats.org/officeDocument/2006/relationships/tags" Target="../tags/tag142.xml"/><Relationship Id="rId20" Type="http://schemas.openxmlformats.org/officeDocument/2006/relationships/tags" Target="../tags/tag146.xml"/><Relationship Id="rId29" Type="http://schemas.openxmlformats.org/officeDocument/2006/relationships/oleObject" Target="../embeddings/oleObject5.bin"/><Relationship Id="rId1" Type="http://schemas.openxmlformats.org/officeDocument/2006/relationships/vmlDrawing" Target="../drawings/vmlDrawing5.v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24" Type="http://schemas.openxmlformats.org/officeDocument/2006/relationships/tags" Target="../tags/tag150.xml"/><Relationship Id="rId32" Type="http://schemas.openxmlformats.org/officeDocument/2006/relationships/image" Target="../media/image1.png"/><Relationship Id="rId5" Type="http://schemas.openxmlformats.org/officeDocument/2006/relationships/tags" Target="../tags/tag131.xml"/><Relationship Id="rId15" Type="http://schemas.openxmlformats.org/officeDocument/2006/relationships/tags" Target="../tags/tag141.xml"/><Relationship Id="rId23" Type="http://schemas.openxmlformats.org/officeDocument/2006/relationships/tags" Target="../tags/tag149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136.xml"/><Relationship Id="rId19" Type="http://schemas.openxmlformats.org/officeDocument/2006/relationships/tags" Target="../tags/tag145.xml"/><Relationship Id="rId31" Type="http://schemas.openxmlformats.org/officeDocument/2006/relationships/chart" Target="../charts/chart7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Relationship Id="rId22" Type="http://schemas.openxmlformats.org/officeDocument/2006/relationships/tags" Target="../tags/tag148.xml"/><Relationship Id="rId27" Type="http://schemas.openxmlformats.org/officeDocument/2006/relationships/tags" Target="../tags/tag153.xml"/><Relationship Id="rId30" Type="http://schemas.openxmlformats.org/officeDocument/2006/relationships/image" Target="../media/image4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tags" Target="../tags/tag155.xml"/><Relationship Id="rId7" Type="http://schemas.openxmlformats.org/officeDocument/2006/relationships/image" Target="../media/image1.png"/><Relationship Id="rId2" Type="http://schemas.openxmlformats.org/officeDocument/2006/relationships/tags" Target="../tags/tag15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png"/><Relationship Id="rId5" Type="http://schemas.openxmlformats.org/officeDocument/2006/relationships/image" Target="../media/image48.e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5" Type="http://schemas.openxmlformats.org/officeDocument/2006/relationships/image" Target="../media/image24.png"/><Relationship Id="rId33" Type="http://schemas.openxmlformats.org/officeDocument/2006/relationships/image" Target="../media/image32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gif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2.png"/><Relationship Id="rId18" Type="http://schemas.openxmlformats.org/officeDocument/2006/relationships/image" Target="../media/image47.jpeg"/><Relationship Id="rId3" Type="http://schemas.openxmlformats.org/officeDocument/2006/relationships/image" Target="../media/image1.png"/><Relationship Id="rId7" Type="http://schemas.openxmlformats.org/officeDocument/2006/relationships/image" Target="../media/image38.jpeg"/><Relationship Id="rId12" Type="http://schemas.openxmlformats.org/officeDocument/2006/relationships/image" Target="../media/image34.emf"/><Relationship Id="rId17" Type="http://schemas.openxmlformats.org/officeDocument/2006/relationships/image" Target="../media/image46.tif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jpeg"/><Relationship Id="rId20" Type="http://schemas.openxmlformats.org/officeDocument/2006/relationships/image" Target="../media/image33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36.png"/><Relationship Id="rId15" Type="http://schemas.openxmlformats.org/officeDocument/2006/relationships/image" Target="../media/image44.png"/><Relationship Id="rId10" Type="http://schemas.openxmlformats.org/officeDocument/2006/relationships/image" Target="../media/image41.png"/><Relationship Id="rId19" Type="http://schemas.openxmlformats.org/officeDocument/2006/relationships/image" Target="../media/image32.png"/><Relationship Id="rId4" Type="http://schemas.openxmlformats.org/officeDocument/2006/relationships/image" Target="../media/image35.jpeg"/><Relationship Id="rId9" Type="http://schemas.openxmlformats.org/officeDocument/2006/relationships/image" Target="../media/image40.tiff"/><Relationship Id="rId14" Type="http://schemas.openxmlformats.org/officeDocument/2006/relationships/image" Target="../media/image4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tags" Target="../tags/tag3.xml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48.emf"/><Relationship Id="rId11" Type="http://schemas.openxmlformats.org/officeDocument/2006/relationships/image" Target="../media/image53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tags" Target="../tags/tag41.xml"/><Relationship Id="rId21" Type="http://schemas.openxmlformats.org/officeDocument/2006/relationships/tags" Target="../tags/tag23.xml"/><Relationship Id="rId34" Type="http://schemas.openxmlformats.org/officeDocument/2006/relationships/tags" Target="../tags/tag36.xml"/><Relationship Id="rId42" Type="http://schemas.openxmlformats.org/officeDocument/2006/relationships/tags" Target="../tags/tag44.xml"/><Relationship Id="rId47" Type="http://schemas.openxmlformats.org/officeDocument/2006/relationships/tags" Target="../tags/tag49.xml"/><Relationship Id="rId50" Type="http://schemas.openxmlformats.org/officeDocument/2006/relationships/tags" Target="../tags/tag52.xml"/><Relationship Id="rId55" Type="http://schemas.openxmlformats.org/officeDocument/2006/relationships/tags" Target="../tags/tag57.xml"/><Relationship Id="rId63" Type="http://schemas.openxmlformats.org/officeDocument/2006/relationships/image" Target="../media/image48.emf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tags" Target="../tags/tag31.xml"/><Relationship Id="rId41" Type="http://schemas.openxmlformats.org/officeDocument/2006/relationships/tags" Target="../tags/tag43.xml"/><Relationship Id="rId54" Type="http://schemas.openxmlformats.org/officeDocument/2006/relationships/tags" Target="../tags/tag56.xml"/><Relationship Id="rId62" Type="http://schemas.openxmlformats.org/officeDocument/2006/relationships/oleObject" Target="../embeddings/oleObject3.bin"/><Relationship Id="rId1" Type="http://schemas.openxmlformats.org/officeDocument/2006/relationships/vmlDrawing" Target="../drawings/vmlDrawing3.v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34.xml"/><Relationship Id="rId37" Type="http://schemas.openxmlformats.org/officeDocument/2006/relationships/tags" Target="../tags/tag39.xml"/><Relationship Id="rId40" Type="http://schemas.openxmlformats.org/officeDocument/2006/relationships/tags" Target="../tags/tag42.xml"/><Relationship Id="rId45" Type="http://schemas.openxmlformats.org/officeDocument/2006/relationships/tags" Target="../tags/tag47.xml"/><Relationship Id="rId53" Type="http://schemas.openxmlformats.org/officeDocument/2006/relationships/tags" Target="../tags/tag55.xml"/><Relationship Id="rId58" Type="http://schemas.openxmlformats.org/officeDocument/2006/relationships/tags" Target="../tags/tag60.xml"/><Relationship Id="rId66" Type="http://schemas.openxmlformats.org/officeDocument/2006/relationships/chart" Target="../charts/chart3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tags" Target="../tags/tag38.xml"/><Relationship Id="rId49" Type="http://schemas.openxmlformats.org/officeDocument/2006/relationships/tags" Target="../tags/tag51.xml"/><Relationship Id="rId57" Type="http://schemas.openxmlformats.org/officeDocument/2006/relationships/tags" Target="../tags/tag59.xml"/><Relationship Id="rId61" Type="http://schemas.openxmlformats.org/officeDocument/2006/relationships/slideLayout" Target="../slideLayouts/slideLayout2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tags" Target="../tags/tag33.xml"/><Relationship Id="rId44" Type="http://schemas.openxmlformats.org/officeDocument/2006/relationships/tags" Target="../tags/tag46.xml"/><Relationship Id="rId52" Type="http://schemas.openxmlformats.org/officeDocument/2006/relationships/tags" Target="../tags/tag54.xml"/><Relationship Id="rId60" Type="http://schemas.openxmlformats.org/officeDocument/2006/relationships/tags" Target="../tags/tag62.xml"/><Relationship Id="rId65" Type="http://schemas.openxmlformats.org/officeDocument/2006/relationships/chart" Target="../charts/chart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tags" Target="../tags/tag37.xml"/><Relationship Id="rId43" Type="http://schemas.openxmlformats.org/officeDocument/2006/relationships/tags" Target="../tags/tag45.xml"/><Relationship Id="rId48" Type="http://schemas.openxmlformats.org/officeDocument/2006/relationships/tags" Target="../tags/tag50.xml"/><Relationship Id="rId56" Type="http://schemas.openxmlformats.org/officeDocument/2006/relationships/tags" Target="../tags/tag58.xml"/><Relationship Id="rId64" Type="http://schemas.openxmlformats.org/officeDocument/2006/relationships/image" Target="../media/image1.png"/><Relationship Id="rId8" Type="http://schemas.openxmlformats.org/officeDocument/2006/relationships/tags" Target="../tags/tag10.xml"/><Relationship Id="rId51" Type="http://schemas.openxmlformats.org/officeDocument/2006/relationships/tags" Target="../tags/tag53.xml"/><Relationship Id="rId3" Type="http://schemas.openxmlformats.org/officeDocument/2006/relationships/tags" Target="../tags/tag5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tags" Target="../tags/tag35.xml"/><Relationship Id="rId38" Type="http://schemas.openxmlformats.org/officeDocument/2006/relationships/tags" Target="../tags/tag40.xml"/><Relationship Id="rId46" Type="http://schemas.openxmlformats.org/officeDocument/2006/relationships/tags" Target="../tags/tag48.xml"/><Relationship Id="rId59" Type="http://schemas.openxmlformats.org/officeDocument/2006/relationships/tags" Target="../tags/tag61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74.xml"/><Relationship Id="rId18" Type="http://schemas.openxmlformats.org/officeDocument/2006/relationships/tags" Target="../tags/tag79.xml"/><Relationship Id="rId26" Type="http://schemas.openxmlformats.org/officeDocument/2006/relationships/tags" Target="../tags/tag87.xml"/><Relationship Id="rId39" Type="http://schemas.openxmlformats.org/officeDocument/2006/relationships/tags" Target="../tags/tag100.xml"/><Relationship Id="rId21" Type="http://schemas.openxmlformats.org/officeDocument/2006/relationships/tags" Target="../tags/tag82.xml"/><Relationship Id="rId34" Type="http://schemas.openxmlformats.org/officeDocument/2006/relationships/tags" Target="../tags/tag95.xml"/><Relationship Id="rId42" Type="http://schemas.openxmlformats.org/officeDocument/2006/relationships/tags" Target="../tags/tag103.xml"/><Relationship Id="rId47" Type="http://schemas.openxmlformats.org/officeDocument/2006/relationships/tags" Target="../tags/tag108.xml"/><Relationship Id="rId50" Type="http://schemas.openxmlformats.org/officeDocument/2006/relationships/tags" Target="../tags/tag111.xml"/><Relationship Id="rId55" Type="http://schemas.openxmlformats.org/officeDocument/2006/relationships/tags" Target="../tags/tag116.xml"/><Relationship Id="rId63" Type="http://schemas.openxmlformats.org/officeDocument/2006/relationships/tags" Target="../tags/tag124.xml"/><Relationship Id="rId68" Type="http://schemas.openxmlformats.org/officeDocument/2006/relationships/oleObject" Target="../embeddings/oleObject4.bin"/><Relationship Id="rId7" Type="http://schemas.openxmlformats.org/officeDocument/2006/relationships/tags" Target="../tags/tag68.xml"/><Relationship Id="rId71" Type="http://schemas.openxmlformats.org/officeDocument/2006/relationships/chart" Target="../charts/chart4.xml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9" Type="http://schemas.openxmlformats.org/officeDocument/2006/relationships/tags" Target="../tags/tag90.xml"/><Relationship Id="rId1" Type="http://schemas.openxmlformats.org/officeDocument/2006/relationships/vmlDrawing" Target="../drawings/vmlDrawing4.v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24" Type="http://schemas.openxmlformats.org/officeDocument/2006/relationships/tags" Target="../tags/tag85.xml"/><Relationship Id="rId32" Type="http://schemas.openxmlformats.org/officeDocument/2006/relationships/tags" Target="../tags/tag93.xml"/><Relationship Id="rId37" Type="http://schemas.openxmlformats.org/officeDocument/2006/relationships/tags" Target="../tags/tag98.xml"/><Relationship Id="rId40" Type="http://schemas.openxmlformats.org/officeDocument/2006/relationships/tags" Target="../tags/tag101.xml"/><Relationship Id="rId45" Type="http://schemas.openxmlformats.org/officeDocument/2006/relationships/tags" Target="../tags/tag106.xml"/><Relationship Id="rId53" Type="http://schemas.openxmlformats.org/officeDocument/2006/relationships/tags" Target="../tags/tag114.xml"/><Relationship Id="rId58" Type="http://schemas.openxmlformats.org/officeDocument/2006/relationships/tags" Target="../tags/tag119.xml"/><Relationship Id="rId66" Type="http://schemas.openxmlformats.org/officeDocument/2006/relationships/tags" Target="../tags/tag127.xml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23" Type="http://schemas.openxmlformats.org/officeDocument/2006/relationships/tags" Target="../tags/tag84.xml"/><Relationship Id="rId28" Type="http://schemas.openxmlformats.org/officeDocument/2006/relationships/tags" Target="../tags/tag89.xml"/><Relationship Id="rId36" Type="http://schemas.openxmlformats.org/officeDocument/2006/relationships/tags" Target="../tags/tag97.xml"/><Relationship Id="rId49" Type="http://schemas.openxmlformats.org/officeDocument/2006/relationships/tags" Target="../tags/tag110.xml"/><Relationship Id="rId57" Type="http://schemas.openxmlformats.org/officeDocument/2006/relationships/tags" Target="../tags/tag118.xml"/><Relationship Id="rId61" Type="http://schemas.openxmlformats.org/officeDocument/2006/relationships/tags" Target="../tags/tag122.xml"/><Relationship Id="rId10" Type="http://schemas.openxmlformats.org/officeDocument/2006/relationships/tags" Target="../tags/tag71.xml"/><Relationship Id="rId19" Type="http://schemas.openxmlformats.org/officeDocument/2006/relationships/tags" Target="../tags/tag80.xml"/><Relationship Id="rId31" Type="http://schemas.openxmlformats.org/officeDocument/2006/relationships/tags" Target="../tags/tag92.xml"/><Relationship Id="rId44" Type="http://schemas.openxmlformats.org/officeDocument/2006/relationships/tags" Target="../tags/tag105.xml"/><Relationship Id="rId52" Type="http://schemas.openxmlformats.org/officeDocument/2006/relationships/tags" Target="../tags/tag113.xml"/><Relationship Id="rId60" Type="http://schemas.openxmlformats.org/officeDocument/2006/relationships/tags" Target="../tags/tag121.xml"/><Relationship Id="rId65" Type="http://schemas.openxmlformats.org/officeDocument/2006/relationships/tags" Target="../tags/tag126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tags" Target="../tags/tag83.xml"/><Relationship Id="rId27" Type="http://schemas.openxmlformats.org/officeDocument/2006/relationships/tags" Target="../tags/tag88.xml"/><Relationship Id="rId30" Type="http://schemas.openxmlformats.org/officeDocument/2006/relationships/tags" Target="../tags/tag91.xml"/><Relationship Id="rId35" Type="http://schemas.openxmlformats.org/officeDocument/2006/relationships/tags" Target="../tags/tag96.xml"/><Relationship Id="rId43" Type="http://schemas.openxmlformats.org/officeDocument/2006/relationships/tags" Target="../tags/tag104.xml"/><Relationship Id="rId48" Type="http://schemas.openxmlformats.org/officeDocument/2006/relationships/tags" Target="../tags/tag109.xml"/><Relationship Id="rId56" Type="http://schemas.openxmlformats.org/officeDocument/2006/relationships/tags" Target="../tags/tag117.xml"/><Relationship Id="rId64" Type="http://schemas.openxmlformats.org/officeDocument/2006/relationships/tags" Target="../tags/tag125.xml"/><Relationship Id="rId69" Type="http://schemas.openxmlformats.org/officeDocument/2006/relationships/image" Target="../media/image48.emf"/><Relationship Id="rId8" Type="http://schemas.openxmlformats.org/officeDocument/2006/relationships/tags" Target="../tags/tag69.xml"/><Relationship Id="rId51" Type="http://schemas.openxmlformats.org/officeDocument/2006/relationships/tags" Target="../tags/tag112.xml"/><Relationship Id="rId72" Type="http://schemas.openxmlformats.org/officeDocument/2006/relationships/chart" Target="../charts/chart5.xml"/><Relationship Id="rId3" Type="http://schemas.openxmlformats.org/officeDocument/2006/relationships/tags" Target="../tags/tag64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5" Type="http://schemas.openxmlformats.org/officeDocument/2006/relationships/tags" Target="../tags/tag86.xml"/><Relationship Id="rId33" Type="http://schemas.openxmlformats.org/officeDocument/2006/relationships/tags" Target="../tags/tag94.xml"/><Relationship Id="rId38" Type="http://schemas.openxmlformats.org/officeDocument/2006/relationships/tags" Target="../tags/tag99.xml"/><Relationship Id="rId46" Type="http://schemas.openxmlformats.org/officeDocument/2006/relationships/tags" Target="../tags/tag107.xml"/><Relationship Id="rId59" Type="http://schemas.openxmlformats.org/officeDocument/2006/relationships/tags" Target="../tags/tag120.xml"/><Relationship Id="rId67" Type="http://schemas.openxmlformats.org/officeDocument/2006/relationships/slideLayout" Target="../slideLayouts/slideLayout2.xml"/><Relationship Id="rId20" Type="http://schemas.openxmlformats.org/officeDocument/2006/relationships/tags" Target="../tags/tag81.xml"/><Relationship Id="rId41" Type="http://schemas.openxmlformats.org/officeDocument/2006/relationships/tags" Target="../tags/tag102.xml"/><Relationship Id="rId54" Type="http://schemas.openxmlformats.org/officeDocument/2006/relationships/tags" Target="../tags/tag115.xml"/><Relationship Id="rId62" Type="http://schemas.openxmlformats.org/officeDocument/2006/relationships/tags" Target="../tags/tag123.xml"/><Relationship Id="rId70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F9307E7-45F2-684E-AF52-6A3588A20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921" y="1392513"/>
            <a:ext cx="4632054" cy="179461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57D15E3E-3B76-8F4F-9723-EBDB90C31339}"/>
              </a:ext>
            </a:extLst>
          </p:cNvPr>
          <p:cNvSpPr txBox="1"/>
          <p:nvPr/>
        </p:nvSpPr>
        <p:spPr>
          <a:xfrm>
            <a:off x="470927" y="3345976"/>
            <a:ext cx="81620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“The future </a:t>
            </a:r>
            <a:r>
              <a:rPr lang="pt-BR" sz="4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pt-BR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4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power</a:t>
            </a:r>
            <a:r>
              <a:rPr lang="pt-BR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trading in </a:t>
            </a:r>
            <a:r>
              <a:rPr lang="pt-BR" sz="4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Brazil</a:t>
            </a:r>
            <a:r>
              <a:rPr lang="pt-BR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9426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to 11" hidden="1">
            <a:extLst>
              <a:ext uri="{FF2B5EF4-FFF2-40B4-BE49-F238E27FC236}">
                <a16:creationId xmlns:a16="http://schemas.microsoft.com/office/drawing/2014/main" xmlns="" id="{4D6811FF-253E-497B-8276-D93AF5467E4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396435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Slide do think-cell" r:id="rId29" imgW="396" imgH="396" progId="TCLayout.ActiveDocument.1">
                  <p:embed/>
                </p:oleObj>
              </mc:Choice>
              <mc:Fallback>
                <p:oleObj name="Slide do think-cell" r:id="rId29" imgW="396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ângulo 10" hidden="1">
            <a:extLst>
              <a:ext uri="{FF2B5EF4-FFF2-40B4-BE49-F238E27FC236}">
                <a16:creationId xmlns:a16="http://schemas.microsoft.com/office/drawing/2014/main" xmlns="" id="{8AF8E6FD-BBAE-4D2C-B0F5-3F6CA0DB3F6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BR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graphicFrame>
        <p:nvGraphicFramePr>
          <p:cNvPr id="159" name="Chart 3">
            <a:extLst>
              <a:ext uri="{FF2B5EF4-FFF2-40B4-BE49-F238E27FC236}">
                <a16:creationId xmlns:a16="http://schemas.microsoft.com/office/drawing/2014/main" xmlns="" id="{68600D7B-DA90-4C9D-80CA-3D6C9FD5776B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195838878"/>
              </p:ext>
            </p:extLst>
          </p:nvPr>
        </p:nvGraphicFramePr>
        <p:xfrm>
          <a:off x="227013" y="2036763"/>
          <a:ext cx="430847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p:sp>
        <p:nvSpPr>
          <p:cNvPr id="33" name="Text Placeholder 2">
            <a:extLst>
              <a:ext uri="{FF2B5EF4-FFF2-40B4-BE49-F238E27FC236}">
                <a16:creationId xmlns:a16="http://schemas.microsoft.com/office/drawing/2014/main" xmlns="" id="{E091ABE8-68A3-42AE-86B8-6BF561E719AD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198563" y="5591175"/>
            <a:ext cx="292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EDC9A30-1CA8-44B1-9109-51D90295E353}" type="datetime'''''''''''''''''''''''''''''2''''''''''''0''1''4'''">
              <a:rPr lang="pt-BR" altLang="en-US" sz="1100" b="1" smtClean="0">
                <a:latin typeface="+mj-lt"/>
                <a:ea typeface="+mj-ea"/>
                <a:cs typeface="+mj-cs"/>
                <a:sym typeface="+mj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2014</a:t>
            </a:fld>
            <a:endParaRPr lang="pt-BR" sz="1100" b="1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xmlns="" id="{A0D403BD-FD01-400D-A5B7-CE2E1426DE69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2579688" y="5591175"/>
            <a:ext cx="292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B6DD1F9-CB13-46E3-8B42-1DDE542A83B4}" type="datetime'''''''2''''''''''''0''''''1''''''''6'''''''''''''''''''''">
              <a:rPr lang="pt-BR" altLang="en-US" sz="1100" b="1" smtClean="0">
                <a:latin typeface="+mj-lt"/>
                <a:ea typeface="+mj-ea"/>
                <a:cs typeface="+mj-cs"/>
                <a:sym typeface="+mj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2016</a:t>
            </a:fld>
            <a:endParaRPr lang="pt-BR" sz="1100" b="1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xmlns="" id="{8E971703-ED50-4EB0-AA4C-0BA28CE0A628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508000" y="5591175"/>
            <a:ext cx="292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6FF1457-2961-4D51-9810-719FD22D7F14}" type="datetime'''''''''2''''''''''0''''''''13'''''''">
              <a:rPr lang="pt-BR" altLang="en-US" sz="1100" b="1" smtClean="0">
                <a:latin typeface="+mj-lt"/>
                <a:ea typeface="+mj-ea"/>
                <a:cs typeface="+mj-cs"/>
                <a:sym typeface="+mj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2013</a:t>
            </a:fld>
            <a:endParaRPr lang="pt-BR" sz="1100" b="1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7D6A4205-1D01-4A8D-8A01-DE88A7FAEA9B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1889125" y="5591175"/>
            <a:ext cx="292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251E48F-7AC6-4011-A613-7DE78FAE09AD}" type="datetime'''''''''''''''''''''''2''''''''''''0''''''''''''''1''''''5'">
              <a:rPr lang="pt-BR" altLang="en-US" sz="1100" b="1" smtClean="0">
                <a:latin typeface="+mj-lt"/>
                <a:ea typeface="+mj-ea"/>
                <a:cs typeface="+mj-cs"/>
                <a:sym typeface="+mj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2015</a:t>
            </a:fld>
            <a:endParaRPr lang="pt-BR" sz="1100" b="1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xmlns="" id="{9D93F94A-FC85-4025-A02A-ADB71C5CB5F8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3187700" y="2538413"/>
            <a:ext cx="4572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9E88B51-305F-4A15-9A2A-72A08AC4E908}" type="datetime'''''''''''''''''''''''''5''.''''''''''19''''''''2'">
              <a:rPr lang="pt-BR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5.192</a:t>
            </a:fld>
            <a:endParaRPr lang="pt-BR" sz="1400" dirty="0">
              <a:sym typeface="+mn-lt"/>
            </a:endParaRPr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xmlns="" id="{EA9E0A3C-3581-4316-A1E5-105F77B3780A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2497138" y="3146425"/>
            <a:ext cx="4572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5C7B4D8-CAB8-4BAF-B2FD-17BEF4EB7518}" type="datetime'4''''''''''''''''''''''''''''''''''''.0''6''''''''''2'''''''">
              <a:rPr lang="pt-BR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4.062</a:t>
            </a:fld>
            <a:endParaRPr lang="pt-BR" sz="1400" dirty="0">
              <a:sym typeface="+mn-lt"/>
            </a:endParaRP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xmlns="" id="{2611480B-4355-4F15-BEEB-678551C5B5D8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3270250" y="5591175"/>
            <a:ext cx="292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211DBC4-BF25-48E8-A681-EE7965386C48}" type="datetime'''''''''''''2''''''''''''''''0''''''17'''''''''''''''''''''''">
              <a:rPr lang="pt-BR" altLang="en-US" sz="1100" b="1" smtClean="0">
                <a:latin typeface="+mj-lt"/>
                <a:ea typeface="+mj-ea"/>
                <a:cs typeface="+mj-cs"/>
                <a:sym typeface="+mj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2017</a:t>
            </a:fld>
            <a:endParaRPr lang="pt-BR" sz="1100" b="1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xmlns="" id="{93AFDB83-9D47-44CF-96F0-16D042588A9D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1116013" y="4368800"/>
            <a:ext cx="4572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BEB17BD-C4DF-4571-9808-FD42A32CEBBB}" type="datetime'''1''''''''''''''''.''7''''''''''''''''''''8''5'''''''''''''">
              <a:rPr lang="pt-BR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1.785</a:t>
            </a:fld>
            <a:endParaRPr lang="pt-BR" sz="1400" dirty="0">
              <a:sym typeface="+mn-lt"/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xmlns="" id="{48E2CE23-F07E-4F44-A95D-76ED8D7CBD25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3960813" y="5591175"/>
            <a:ext cx="292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2ADDDB4-E8D2-41F7-B20F-986EF35675FB}" type="datetime'''''2''''''''0''''1''8'''">
              <a:rPr lang="pt-BR" altLang="en-US" sz="1100" b="1" smtClean="0">
                <a:latin typeface="+mj-lt"/>
                <a:ea typeface="+mj-ea"/>
                <a:cs typeface="+mj-cs"/>
                <a:sym typeface="+mj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2018</a:t>
            </a:fld>
            <a:endParaRPr lang="pt-BR" sz="1100" b="1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xmlns="" id="{E06AC404-50BD-486A-A096-483B11C99C4F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425450" y="4384675"/>
            <a:ext cx="4572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7FF6F33-6D6E-4F81-9B3E-83F5E7BEB66B}" type="datetime'''''''''''''''''1.''''''''''''7''5''7'''''''''''''''''''">
              <a:rPr lang="pt-BR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1.757</a:t>
            </a:fld>
            <a:endParaRPr lang="pt-BR" sz="1400" dirty="0">
              <a:sym typeface="+mn-lt"/>
            </a:endParaRP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xmlns="" id="{C58169FE-1DDF-4A66-A59E-60308CBFA3A3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1806575" y="4346575"/>
            <a:ext cx="4572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28D9E07-E8E3-4172-AFC0-EF7A3A444F98}" type="datetime'1''''''''''''''''''.''''''''''''''''8''''''26'''''''''">
              <a:rPr lang="pt-BR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1.826</a:t>
            </a:fld>
            <a:endParaRPr lang="pt-BR" sz="1400" dirty="0">
              <a:sym typeface="+mn-lt"/>
            </a:endParaRPr>
          </a:p>
        </p:txBody>
      </p:sp>
      <p:sp>
        <p:nvSpPr>
          <p:cNvPr id="87" name="Text Placeholder 2">
            <a:extLst>
              <a:ext uri="{FF2B5EF4-FFF2-40B4-BE49-F238E27FC236}">
                <a16:creationId xmlns:a16="http://schemas.microsoft.com/office/drawing/2014/main" xmlns="" id="{5630F497-8A42-476D-A9E7-DFE55D9F3F25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3878263" y="1901825"/>
            <a:ext cx="4572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B82C531-C258-4B4D-BCD9-C55553A00B5D}" type="datetime'''''''''''''''''''''''6''''''''.''''''''''''''''3''7''''8'''">
              <a:rPr lang="pt-BR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6.378</a:t>
            </a:fld>
            <a:endParaRPr lang="pt-BR" sz="1400" dirty="0">
              <a:sym typeface="+mn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B3C0260-2CD0-CF47-80BF-94BEB6EEE22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35925" y="6263642"/>
            <a:ext cx="1333823" cy="516769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BF9CCAA5-77C9-8547-AB79-A16F2E0D9D95}"/>
              </a:ext>
            </a:extLst>
          </p:cNvPr>
          <p:cNvCxnSpPr>
            <a:cxnSpLocks/>
          </p:cNvCxnSpPr>
          <p:nvPr/>
        </p:nvCxnSpPr>
        <p:spPr>
          <a:xfrm>
            <a:off x="135925" y="6190737"/>
            <a:ext cx="8884507" cy="0"/>
          </a:xfrm>
          <a:prstGeom prst="line">
            <a:avLst/>
          </a:prstGeom>
          <a:ln w="38100">
            <a:solidFill>
              <a:srgbClr val="0048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EF0708E-E0DB-3241-9AD6-49DE888309CD}"/>
              </a:ext>
            </a:extLst>
          </p:cNvPr>
          <p:cNvSpPr txBox="1"/>
          <p:nvPr/>
        </p:nvSpPr>
        <p:spPr>
          <a:xfrm>
            <a:off x="6820931" y="6363727"/>
            <a:ext cx="21056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i="1" dirty="0" err="1">
                <a:solidFill>
                  <a:srgbClr val="004847"/>
                </a:solidFill>
              </a:rPr>
              <a:t>Brazil</a:t>
            </a:r>
            <a:r>
              <a:rPr lang="pt-BR" sz="1600" b="1" i="1" dirty="0">
                <a:solidFill>
                  <a:srgbClr val="004847"/>
                </a:solidFill>
              </a:rPr>
              <a:t> Power Exchange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9F06ECDD-21FD-DA4F-8ADD-127ED46D8CA5}"/>
              </a:ext>
            </a:extLst>
          </p:cNvPr>
          <p:cNvSpPr txBox="1"/>
          <p:nvPr/>
        </p:nvSpPr>
        <p:spPr>
          <a:xfrm rot="16200000">
            <a:off x="6077813" y="3947309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4.440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00E7F3E9-9B7A-584E-9983-E668D6CD2F54}"/>
              </a:ext>
            </a:extLst>
          </p:cNvPr>
          <p:cNvSpPr txBox="1"/>
          <p:nvPr/>
        </p:nvSpPr>
        <p:spPr>
          <a:xfrm rot="16200000">
            <a:off x="6999120" y="3629149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4.483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E67D1384-F802-9447-9140-53073ADB3685}"/>
              </a:ext>
            </a:extLst>
          </p:cNvPr>
          <p:cNvSpPr txBox="1"/>
          <p:nvPr/>
        </p:nvSpPr>
        <p:spPr>
          <a:xfrm rot="16200000">
            <a:off x="4879216" y="4300009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4.318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0CDEFFCF-A46C-E046-B4E7-95C24CB1FA9A}"/>
              </a:ext>
            </a:extLst>
          </p:cNvPr>
          <p:cNvSpPr txBox="1"/>
          <p:nvPr/>
        </p:nvSpPr>
        <p:spPr>
          <a:xfrm>
            <a:off x="271844" y="703094"/>
            <a:ext cx="8654728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>
                <a:solidFill>
                  <a:schemeClr val="tx1">
                    <a:lumMod val="75000"/>
                    <a:lumOff val="25000"/>
                  </a:schemeClr>
                </a:solidFill>
              </a:rPr>
              <a:t>Special consumers  buy from renewable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>
                <a:solidFill>
                  <a:schemeClr val="tx1">
                    <a:lumMod val="75000"/>
                    <a:lumOff val="25000"/>
                  </a:schemeClr>
                </a:solidFill>
              </a:rPr>
              <a:t>Fast growing group: </a:t>
            </a:r>
            <a:r>
              <a:rPr lang="en-US" sz="1600" b="1" i="1">
                <a:solidFill>
                  <a:schemeClr val="tx1">
                    <a:lumMod val="75000"/>
                    <a:lumOff val="25000"/>
                  </a:schemeClr>
                </a:solidFill>
              </a:rPr>
              <a:t>272% in 3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>
                <a:solidFill>
                  <a:schemeClr val="tx1">
                    <a:lumMod val="75000"/>
                    <a:lumOff val="25000"/>
                  </a:schemeClr>
                </a:solidFill>
              </a:rPr>
              <a:t>There is a potential for </a:t>
            </a:r>
            <a:r>
              <a:rPr lang="en-US" sz="1600" b="1" i="1">
                <a:solidFill>
                  <a:schemeClr val="tx1">
                    <a:lumMod val="75000"/>
                    <a:lumOff val="25000"/>
                  </a:schemeClr>
                </a:solidFill>
              </a:rPr>
              <a:t>up to 16.000 special consumers</a:t>
            </a:r>
            <a:r>
              <a:rPr lang="en-US" sz="1600" i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284B7B59-33C8-D546-B1DB-B925FFDC62A1}"/>
              </a:ext>
            </a:extLst>
          </p:cNvPr>
          <p:cNvSpPr txBox="1"/>
          <p:nvPr/>
        </p:nvSpPr>
        <p:spPr>
          <a:xfrm>
            <a:off x="271844" y="135919"/>
            <a:ext cx="865472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Development</a:t>
            </a:r>
            <a:r>
              <a:rPr lang="pt-BR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2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pt-BR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2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Brazil’s</a:t>
            </a:r>
            <a:r>
              <a:rPr lang="pt-BR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2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Free</a:t>
            </a:r>
            <a:r>
              <a:rPr lang="pt-BR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Market</a:t>
            </a: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xmlns="" id="{7250E154-0379-DD47-BBE4-F5865041DC55}"/>
              </a:ext>
            </a:extLst>
          </p:cNvPr>
          <p:cNvCxnSpPr>
            <a:cxnSpLocks/>
          </p:cNvCxnSpPr>
          <p:nvPr/>
        </p:nvCxnSpPr>
        <p:spPr>
          <a:xfrm flipV="1">
            <a:off x="2545202" y="2765055"/>
            <a:ext cx="1940993" cy="1671117"/>
          </a:xfrm>
          <a:prstGeom prst="straightConnector1">
            <a:avLst/>
          </a:prstGeom>
          <a:ln w="34925">
            <a:solidFill>
              <a:srgbClr val="C00000"/>
            </a:solidFill>
            <a:headEnd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7D2054D7-DEB9-7842-B37A-A94ECB4BFC7C}"/>
              </a:ext>
            </a:extLst>
          </p:cNvPr>
          <p:cNvSpPr txBox="1"/>
          <p:nvPr/>
        </p:nvSpPr>
        <p:spPr>
          <a:xfrm>
            <a:off x="-21048" y="5831119"/>
            <a:ext cx="7056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err="1"/>
              <a:t>Source:CCEE</a:t>
            </a:r>
            <a:endParaRPr lang="pt-BR" sz="800" dirty="0"/>
          </a:p>
        </p:txBody>
      </p:sp>
      <p:graphicFrame>
        <p:nvGraphicFramePr>
          <p:cNvPr id="134" name="Chart 3">
            <a:extLst>
              <a:ext uri="{FF2B5EF4-FFF2-40B4-BE49-F238E27FC236}">
                <a16:creationId xmlns:a16="http://schemas.microsoft.com/office/drawing/2014/main" xmlns="" id="{948D98BA-60AE-42B9-A62C-9657D4CEF971}"/>
              </a:ext>
            </a:extLst>
          </p:cNvPr>
          <p:cNvGraphicFramePr/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4121533888"/>
              </p:ext>
            </p:extLst>
          </p:nvPr>
        </p:nvGraphicFramePr>
        <p:xfrm>
          <a:off x="4522788" y="1863725"/>
          <a:ext cx="4556125" cy="3763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3"/>
          </a:graphicData>
        </a:graphic>
      </p:graphicFrame>
      <p:sp>
        <p:nvSpPr>
          <p:cNvPr id="106" name="Text Placeholder 2">
            <a:extLst>
              <a:ext uri="{FF2B5EF4-FFF2-40B4-BE49-F238E27FC236}">
                <a16:creationId xmlns:a16="http://schemas.microsoft.com/office/drawing/2014/main" xmlns="" id="{BDBEE65D-C6AD-4904-9324-F04953036D6F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6288088" y="5591175"/>
            <a:ext cx="292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B5ADEE3-2E02-432D-B2B9-8EA6DC058D96}" type="datetime'''''''''''2''''0''''''''''''''''''''''''''''''''''''15'''''''">
              <a:rPr lang="pt-BR" altLang="en-US" sz="1100" b="1" smtClean="0">
                <a:latin typeface="+mj-lt"/>
                <a:ea typeface="+mj-ea"/>
                <a:cs typeface="+mj-cs"/>
                <a:sym typeface="+mj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2015</a:t>
            </a:fld>
            <a:endParaRPr lang="pt-BR" sz="1100" b="1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103" name="Text Placeholder 2">
            <a:extLst>
              <a:ext uri="{FF2B5EF4-FFF2-40B4-BE49-F238E27FC236}">
                <a16:creationId xmlns:a16="http://schemas.microsoft.com/office/drawing/2014/main" xmlns="" id="{C73E9272-CE61-43A8-8D96-B55506EC3371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4824413" y="5591175"/>
            <a:ext cx="292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442E179-535E-4516-8688-40F5C304C9EF}" type="datetime'''''''''''''''''''20''''1''''3'''''''''''''''''''''''">
              <a:rPr lang="pt-BR" altLang="en-US" sz="1100" b="1" smtClean="0">
                <a:latin typeface="+mj-lt"/>
                <a:ea typeface="+mj-ea"/>
                <a:cs typeface="+mj-cs"/>
                <a:sym typeface="+mj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2013</a:t>
            </a:fld>
            <a:endParaRPr lang="pt-BR" sz="1100" b="1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107" name="Text Placeholder 2">
            <a:extLst>
              <a:ext uri="{FF2B5EF4-FFF2-40B4-BE49-F238E27FC236}">
                <a16:creationId xmlns:a16="http://schemas.microsoft.com/office/drawing/2014/main" xmlns="" id="{C9F8EB91-617A-4B31-A637-D02A2E733FA5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8483600" y="5591175"/>
            <a:ext cx="292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96F417D-7985-4A25-BFC1-ADF4BDA67B6D}" type="datetime'''''''''''2''0''''''''1''''''''''''''''''''''''''8'''''''''''">
              <a:rPr lang="pt-BR" altLang="en-US" sz="1100" b="1" smtClean="0">
                <a:latin typeface="+mj-lt"/>
                <a:ea typeface="+mj-ea"/>
                <a:cs typeface="+mj-cs"/>
                <a:sym typeface="+mj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2018</a:t>
            </a:fld>
            <a:endParaRPr lang="pt-BR" sz="1100" b="1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xmlns="" id="{E4B3DA5C-8DD3-4D9A-B31E-AD9D8971BF49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5556250" y="5591175"/>
            <a:ext cx="292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1ED6622-5398-4F5D-BCCA-249A70551D47}" type="datetime'''20''''''''''''''1''''''''''''''''''''''''''''''4'">
              <a:rPr lang="pt-BR" altLang="en-US" sz="1100" b="1" smtClean="0">
                <a:latin typeface="+mj-lt"/>
                <a:ea typeface="+mj-ea"/>
                <a:cs typeface="+mj-cs"/>
                <a:sym typeface="+mj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2014</a:t>
            </a:fld>
            <a:endParaRPr lang="pt-BR" sz="1100" b="1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101" name="Text Placeholder 2">
            <a:extLst>
              <a:ext uri="{FF2B5EF4-FFF2-40B4-BE49-F238E27FC236}">
                <a16:creationId xmlns:a16="http://schemas.microsoft.com/office/drawing/2014/main" xmlns="" id="{D7911BD6-4876-45F8-A7EF-1D195F5CE879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7019925" y="5591175"/>
            <a:ext cx="292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1DF13EDC-AE28-49DB-86FB-052A4213BAF7}" type="datetime'''2''''''''''''''''''''''''''''''''''0''''''''''1''''''6'''''">
              <a:rPr lang="pt-BR" altLang="en-US" sz="1100" b="1" smtClean="0">
                <a:latin typeface="+mj-lt"/>
                <a:ea typeface="+mj-ea"/>
                <a:cs typeface="+mj-cs"/>
                <a:sym typeface="+mj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2016</a:t>
            </a:fld>
            <a:endParaRPr lang="pt-BR" sz="1100" b="1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102" name="Text Placeholder 2">
            <a:extLst>
              <a:ext uri="{FF2B5EF4-FFF2-40B4-BE49-F238E27FC236}">
                <a16:creationId xmlns:a16="http://schemas.microsoft.com/office/drawing/2014/main" xmlns="" id="{05EB3F5C-F72C-487E-A1DA-D7B5FDDF2651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7751763" y="5591175"/>
            <a:ext cx="292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36F568B-3726-4E73-84E3-8E286C502FD0}" type="datetime'''''''''2''''0''''''''1''''''''''''''''''''7'">
              <a:rPr lang="pt-BR" altLang="en-US" sz="1100" b="1" smtClean="0">
                <a:latin typeface="+mj-lt"/>
                <a:ea typeface="+mj-ea"/>
                <a:cs typeface="+mj-cs"/>
                <a:sym typeface="+mj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2017</a:t>
            </a:fld>
            <a:endParaRPr lang="pt-BR" sz="1100" b="1" dirty="0">
              <a:latin typeface="+mj-lt"/>
              <a:ea typeface="+mj-ea"/>
              <a:cs typeface="+mj-cs"/>
              <a:sym typeface="+mj-lt"/>
            </a:endParaRPr>
          </a:p>
        </p:txBody>
      </p:sp>
      <p:cxnSp>
        <p:nvCxnSpPr>
          <p:cNvPr id="139" name="Conector reto 138">
            <a:extLst>
              <a:ext uri="{FF2B5EF4-FFF2-40B4-BE49-F238E27FC236}">
                <a16:creationId xmlns:a16="http://schemas.microsoft.com/office/drawing/2014/main" xmlns="" id="{C07869DD-2751-4356-81E4-4E97502A80F1}"/>
              </a:ext>
            </a:extLst>
          </p:cNvPr>
          <p:cNvCxnSpPr>
            <a:cxnSpLocks/>
          </p:cNvCxnSpPr>
          <p:nvPr/>
        </p:nvCxnSpPr>
        <p:spPr>
          <a:xfrm flipH="1">
            <a:off x="4550764" y="1687685"/>
            <a:ext cx="22753" cy="41434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5" name="Retângulo 144">
            <a:extLst>
              <a:ext uri="{FF2B5EF4-FFF2-40B4-BE49-F238E27FC236}">
                <a16:creationId xmlns:a16="http://schemas.microsoft.com/office/drawing/2014/main" xmlns="" id="{F7415C7D-8259-4FB2-92E6-91024B696CA4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381000" y="1763713"/>
            <a:ext cx="250825" cy="1873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6" name="Retângulo 145">
            <a:extLst>
              <a:ext uri="{FF2B5EF4-FFF2-40B4-BE49-F238E27FC236}">
                <a16:creationId xmlns:a16="http://schemas.microsoft.com/office/drawing/2014/main" xmlns="" id="{5A3E606A-CB2B-4C30-8BDB-C27904E74F6C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>
            <a:off x="381000" y="2006600"/>
            <a:ext cx="250825" cy="18732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2" name="Text Placeholder 2">
            <a:extLst>
              <a:ext uri="{FF2B5EF4-FFF2-40B4-BE49-F238E27FC236}">
                <a16:creationId xmlns:a16="http://schemas.microsoft.com/office/drawing/2014/main" xmlns="" id="{F15D17B4-5CA7-47D0-8CA8-055F03C0DE08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682625" y="1758950"/>
            <a:ext cx="158273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en-US" sz="1400" dirty="0" err="1">
                <a:sym typeface="+mn-lt"/>
              </a:rPr>
              <a:t>Free</a:t>
            </a:r>
            <a:r>
              <a:rPr lang="pt-BR" altLang="en-US" sz="1400" dirty="0">
                <a:sym typeface="+mn-lt"/>
              </a:rPr>
              <a:t> </a:t>
            </a:r>
            <a:r>
              <a:rPr lang="pt-BR" altLang="en-US" sz="1400" dirty="0" err="1">
                <a:sym typeface="+mn-lt"/>
              </a:rPr>
              <a:t>consumers</a:t>
            </a:r>
            <a:r>
              <a:rPr lang="pt-BR" altLang="en-US" sz="1400" dirty="0">
                <a:sym typeface="+mn-lt"/>
              </a:rPr>
              <a:t> 3MW</a:t>
            </a:r>
            <a:endParaRPr lang="pt-BR" sz="1400" dirty="0">
              <a:sym typeface="+mn-lt"/>
            </a:endParaRPr>
          </a:p>
        </p:txBody>
      </p:sp>
      <p:sp>
        <p:nvSpPr>
          <p:cNvPr id="143" name="Text Placeholder 2">
            <a:extLst>
              <a:ext uri="{FF2B5EF4-FFF2-40B4-BE49-F238E27FC236}">
                <a16:creationId xmlns:a16="http://schemas.microsoft.com/office/drawing/2014/main" xmlns="" id="{0CE6F05E-7EC4-40AF-B0D6-85ACA339BF8E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682625" y="2001838"/>
            <a:ext cx="19621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en-US" sz="1400" dirty="0" err="1">
                <a:sym typeface="+mn-lt"/>
              </a:rPr>
              <a:t>Special</a:t>
            </a:r>
            <a:r>
              <a:rPr lang="pt-BR" altLang="en-US" sz="1400" dirty="0">
                <a:sym typeface="+mn-lt"/>
              </a:rPr>
              <a:t> </a:t>
            </a:r>
            <a:r>
              <a:rPr lang="pt-BR" altLang="en-US" sz="1400" dirty="0" err="1">
                <a:sym typeface="+mn-lt"/>
              </a:rPr>
              <a:t>consumers</a:t>
            </a:r>
            <a:r>
              <a:rPr lang="pt-BR" altLang="en-US" sz="1400" dirty="0">
                <a:sym typeface="+mn-lt"/>
              </a:rPr>
              <a:t> &gt;0,5Mw</a:t>
            </a:r>
            <a:endParaRPr lang="pt-BR" sz="1400" dirty="0">
              <a:sym typeface="+mn-lt"/>
            </a:endParaRPr>
          </a:p>
        </p:txBody>
      </p:sp>
      <p:sp>
        <p:nvSpPr>
          <p:cNvPr id="147" name="CaixaDeTexto 146">
            <a:extLst>
              <a:ext uri="{FF2B5EF4-FFF2-40B4-BE49-F238E27FC236}">
                <a16:creationId xmlns:a16="http://schemas.microsoft.com/office/drawing/2014/main" xmlns="" id="{3D4AFC48-63B3-4887-ADEA-2547C25F433F}"/>
              </a:ext>
            </a:extLst>
          </p:cNvPr>
          <p:cNvSpPr txBox="1"/>
          <p:nvPr/>
        </p:nvSpPr>
        <p:spPr>
          <a:xfrm>
            <a:off x="5848349" y="1667431"/>
            <a:ext cx="210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Trading </a:t>
            </a:r>
            <a:r>
              <a:rPr lang="pt-BR" dirty="0" err="1"/>
              <a:t>Companies</a:t>
            </a:r>
            <a:endParaRPr lang="pt-BR" dirty="0"/>
          </a:p>
        </p:txBody>
      </p:sp>
      <p:sp>
        <p:nvSpPr>
          <p:cNvPr id="160" name="CaixaDeTexto 159">
            <a:extLst>
              <a:ext uri="{FF2B5EF4-FFF2-40B4-BE49-F238E27FC236}">
                <a16:creationId xmlns:a16="http://schemas.microsoft.com/office/drawing/2014/main" xmlns="" id="{3B26BB12-7F48-4FD9-AD4F-472AD5238EEF}"/>
              </a:ext>
            </a:extLst>
          </p:cNvPr>
          <p:cNvSpPr txBox="1"/>
          <p:nvPr/>
        </p:nvSpPr>
        <p:spPr>
          <a:xfrm rot="16200000">
            <a:off x="-1677039" y="2925645"/>
            <a:ext cx="206250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ATUALIZADO</a:t>
            </a:r>
          </a:p>
        </p:txBody>
      </p:sp>
    </p:spTree>
    <p:extLst>
      <p:ext uri="{BB962C8B-B14F-4D97-AF65-F5344CB8AC3E}">
        <p14:creationId xmlns:p14="http://schemas.microsoft.com/office/powerpoint/2010/main" val="2323957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 hidden="1">
            <a:extLst>
              <a:ext uri="{FF2B5EF4-FFF2-40B4-BE49-F238E27FC236}">
                <a16:creationId xmlns:a16="http://schemas.microsoft.com/office/drawing/2014/main" xmlns="" id="{F2750A94-F783-4642-B999-7B30BACC446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92601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Slide do think-cell" r:id="rId5" imgW="396" imgH="396" progId="TCLayout.ActiveDocument.1">
                  <p:embed/>
                </p:oleObj>
              </mc:Choice>
              <mc:Fallback>
                <p:oleObj name="Slide do think-cell" r:id="rId5" imgW="396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ângulo 2" hidden="1">
            <a:extLst>
              <a:ext uri="{FF2B5EF4-FFF2-40B4-BE49-F238E27FC236}">
                <a16:creationId xmlns:a16="http://schemas.microsoft.com/office/drawing/2014/main" xmlns="" id="{DC1BE11D-AE8F-4E3E-935A-494268E3AD5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pt-BR" sz="1400" dirty="0">
              <a:sym typeface="+mn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B3C0260-2CD0-CF47-80BF-94BEB6EEE2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925" y="6263642"/>
            <a:ext cx="1333823" cy="516769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BF9CCAA5-77C9-8547-AB79-A16F2E0D9D95}"/>
              </a:ext>
            </a:extLst>
          </p:cNvPr>
          <p:cNvCxnSpPr>
            <a:cxnSpLocks/>
          </p:cNvCxnSpPr>
          <p:nvPr/>
        </p:nvCxnSpPr>
        <p:spPr>
          <a:xfrm>
            <a:off x="135925" y="6190737"/>
            <a:ext cx="8884507" cy="0"/>
          </a:xfrm>
          <a:prstGeom prst="line">
            <a:avLst/>
          </a:prstGeom>
          <a:ln w="38100">
            <a:solidFill>
              <a:srgbClr val="0048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EF0708E-E0DB-3241-9AD6-49DE888309CD}"/>
              </a:ext>
            </a:extLst>
          </p:cNvPr>
          <p:cNvSpPr txBox="1"/>
          <p:nvPr/>
        </p:nvSpPr>
        <p:spPr>
          <a:xfrm>
            <a:off x="6820931" y="6363727"/>
            <a:ext cx="21056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i="1" dirty="0" err="1">
                <a:solidFill>
                  <a:srgbClr val="004847"/>
                </a:solidFill>
              </a:rPr>
              <a:t>Brazil</a:t>
            </a:r>
            <a:r>
              <a:rPr lang="pt-BR" sz="1600" b="1" i="1" dirty="0">
                <a:solidFill>
                  <a:srgbClr val="004847"/>
                </a:solidFill>
              </a:rPr>
              <a:t> Power Exchange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1874C7FA-8A97-A949-A82C-1CFB397C3C53}"/>
              </a:ext>
            </a:extLst>
          </p:cNvPr>
          <p:cNvSpPr txBox="1"/>
          <p:nvPr/>
        </p:nvSpPr>
        <p:spPr>
          <a:xfrm>
            <a:off x="172992" y="135919"/>
            <a:ext cx="8753581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Free</a:t>
            </a:r>
            <a:r>
              <a:rPr lang="pt-BR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Market </a:t>
            </a:r>
            <a:r>
              <a:rPr lang="pt-BR" sz="2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Churn</a:t>
            </a:r>
            <a:r>
              <a:rPr lang="pt-BR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Total </a:t>
            </a:r>
            <a:r>
              <a:rPr lang="pt-BR" sz="2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x</a:t>
            </a:r>
            <a:r>
              <a:rPr lang="pt-BR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2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Consumption</a:t>
            </a:r>
            <a:endParaRPr lang="pt-BR" sz="2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CF1A99BC-1A7D-AB49-8612-2BE5012848D5}"/>
              </a:ext>
            </a:extLst>
          </p:cNvPr>
          <p:cNvSpPr txBox="1"/>
          <p:nvPr/>
        </p:nvSpPr>
        <p:spPr>
          <a:xfrm>
            <a:off x="172991" y="716690"/>
            <a:ext cx="8753581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4847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Churn in the Market is almost as in consolidated markets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Derivatives (NDF) are </a:t>
            </a: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forecasted for July 19 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(bilateral contracts w/o a CCP)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Brazil’s electricity market is </a:t>
            </a: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still entirely physical 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no alternatives for hedging to mitigate risks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That’s a huge opportunity to increase volumes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Newcomers from financial markets can bring </a:t>
            </a: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investments alternatives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C2744FAC-F05E-0541-9CE3-4C5C18574A3D}"/>
              </a:ext>
            </a:extLst>
          </p:cNvPr>
          <p:cNvSpPr txBox="1"/>
          <p:nvPr/>
        </p:nvSpPr>
        <p:spPr>
          <a:xfrm>
            <a:off x="8464378" y="5931243"/>
            <a:ext cx="7056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err="1"/>
              <a:t>Source:CCEE</a:t>
            </a:r>
            <a:endParaRPr lang="pt-BR" sz="800" dirty="0"/>
          </a:p>
        </p:txBody>
      </p:sp>
      <p:graphicFrame>
        <p:nvGraphicFramePr>
          <p:cNvPr id="103" name="Gráfico 102">
            <a:extLst>
              <a:ext uri="{FF2B5EF4-FFF2-40B4-BE49-F238E27FC236}">
                <a16:creationId xmlns:a16="http://schemas.microsoft.com/office/drawing/2014/main" xmlns="" id="{B76BFBFD-FD02-47CA-B2B6-2D08C8938E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9630781"/>
              </p:ext>
            </p:extLst>
          </p:nvPr>
        </p:nvGraphicFramePr>
        <p:xfrm>
          <a:off x="99427" y="2114343"/>
          <a:ext cx="9017256" cy="4361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4" name="CaixaDeTexto 103">
            <a:extLst>
              <a:ext uri="{FF2B5EF4-FFF2-40B4-BE49-F238E27FC236}">
                <a16:creationId xmlns:a16="http://schemas.microsoft.com/office/drawing/2014/main" xmlns="" id="{D3716E7F-124E-47F6-8943-BCA96449B5A9}"/>
              </a:ext>
            </a:extLst>
          </p:cNvPr>
          <p:cNvSpPr txBox="1"/>
          <p:nvPr/>
        </p:nvSpPr>
        <p:spPr>
          <a:xfrm rot="16200000">
            <a:off x="-1677039" y="2925645"/>
            <a:ext cx="206250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ATUALIZADO</a:t>
            </a:r>
          </a:p>
        </p:txBody>
      </p:sp>
      <p:sp>
        <p:nvSpPr>
          <p:cNvPr id="105" name="CaixaDeTexto 146">
            <a:extLst>
              <a:ext uri="{FF2B5EF4-FFF2-40B4-BE49-F238E27FC236}">
                <a16:creationId xmlns:a16="http://schemas.microsoft.com/office/drawing/2014/main" xmlns="" id="{84166A98-F236-4C6B-BC83-364A38FE4430}"/>
              </a:ext>
            </a:extLst>
          </p:cNvPr>
          <p:cNvSpPr txBox="1"/>
          <p:nvPr/>
        </p:nvSpPr>
        <p:spPr>
          <a:xfrm rot="16200000">
            <a:off x="-530988" y="3265121"/>
            <a:ext cx="1333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 err="1"/>
              <a:t>MWm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540825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B3C0260-2CD0-CF47-80BF-94BEB6EEE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25" y="6263642"/>
            <a:ext cx="1333823" cy="516769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BF9CCAA5-77C9-8547-AB79-A16F2E0D9D95}"/>
              </a:ext>
            </a:extLst>
          </p:cNvPr>
          <p:cNvCxnSpPr>
            <a:cxnSpLocks/>
          </p:cNvCxnSpPr>
          <p:nvPr/>
        </p:nvCxnSpPr>
        <p:spPr>
          <a:xfrm>
            <a:off x="135925" y="6178380"/>
            <a:ext cx="8884507" cy="0"/>
          </a:xfrm>
          <a:prstGeom prst="line">
            <a:avLst/>
          </a:prstGeom>
          <a:ln w="38100">
            <a:solidFill>
              <a:srgbClr val="0048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0B7BBA12-3C17-0248-9833-E01DD3C028B4}"/>
              </a:ext>
            </a:extLst>
          </p:cNvPr>
          <p:cNvSpPr txBox="1"/>
          <p:nvPr/>
        </p:nvSpPr>
        <p:spPr>
          <a:xfrm>
            <a:off x="345986" y="370702"/>
            <a:ext cx="8382015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look </a:t>
            </a:r>
            <a:r>
              <a:rPr lang="pt-BR" sz="2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</a:t>
            </a:r>
            <a:r>
              <a:rPr lang="pt-BR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2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pt-BR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Future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D74C3686-670D-D849-A155-9730ACE36BF8}"/>
              </a:ext>
            </a:extLst>
          </p:cNvPr>
          <p:cNvSpPr txBox="1"/>
          <p:nvPr/>
        </p:nvSpPr>
        <p:spPr>
          <a:xfrm>
            <a:off x="6820931" y="6363727"/>
            <a:ext cx="21056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i="1" dirty="0" err="1">
                <a:solidFill>
                  <a:srgbClr val="004847"/>
                </a:solidFill>
              </a:rPr>
              <a:t>Brazil</a:t>
            </a:r>
            <a:r>
              <a:rPr lang="pt-BR" sz="1600" b="1" i="1" dirty="0">
                <a:solidFill>
                  <a:srgbClr val="004847"/>
                </a:solidFill>
              </a:rPr>
              <a:t> Power Exchange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7CF64FA7-583A-554A-B384-A68BC1E39D34}"/>
              </a:ext>
            </a:extLst>
          </p:cNvPr>
          <p:cNvSpPr txBox="1"/>
          <p:nvPr/>
        </p:nvSpPr>
        <p:spPr>
          <a:xfrm>
            <a:off x="345986" y="1532241"/>
            <a:ext cx="4139515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4847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OTC &amp; deployment of derivatives</a:t>
            </a:r>
            <a:endParaRPr lang="en-US" sz="16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Continuous improvement on compliance and surveillance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Strategic capitalization: partnership; private equity fund; IPO</a:t>
            </a:r>
            <a:endParaRPr lang="en-US" sz="16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4E5C52ED-00AF-F643-8D0D-6492EDF7ECEA}"/>
              </a:ext>
            </a:extLst>
          </p:cNvPr>
          <p:cNvSpPr txBox="1"/>
          <p:nvPr/>
        </p:nvSpPr>
        <p:spPr>
          <a:xfrm>
            <a:off x="4588486" y="1536357"/>
            <a:ext cx="4139515" cy="15081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4847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004847"/>
              </a:buClr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Consolidate physical volumes</a:t>
            </a:r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004847"/>
              </a:buClr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 conditions for a Power exchange </a:t>
            </a:r>
          </a:p>
          <a:p>
            <a:pPr marL="342900" indent="-342900">
              <a:spcBef>
                <a:spcPts val="600"/>
              </a:spcBef>
              <a:buClr>
                <a:srgbClr val="004847"/>
              </a:buClr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Attract financial market</a:t>
            </a:r>
          </a:p>
          <a:p>
            <a:pPr marL="342900" indent="-342900">
              <a:spcBef>
                <a:spcPts val="600"/>
              </a:spcBef>
              <a:buClr>
                <a:srgbClr val="004847"/>
              </a:buClr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Keep leadership on the sector</a:t>
            </a:r>
          </a:p>
          <a:p>
            <a:pPr marL="342900" indent="-342900">
              <a:spcBef>
                <a:spcPts val="600"/>
              </a:spcBef>
              <a:buClr>
                <a:srgbClr val="004847"/>
              </a:buClr>
              <a:buFont typeface="Arial" panose="020B0604020202020204" pitchFamily="34" charset="0"/>
              <a:buChar char="•"/>
            </a:pPr>
            <a:endParaRPr lang="en-US" sz="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BE92F0B4-0506-EF46-A776-4E46501584EE}"/>
              </a:ext>
            </a:extLst>
          </p:cNvPr>
          <p:cNvSpPr txBox="1"/>
          <p:nvPr/>
        </p:nvSpPr>
        <p:spPr>
          <a:xfrm>
            <a:off x="4588486" y="1112109"/>
            <a:ext cx="413951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i="1" dirty="0" err="1"/>
              <a:t>Challenges</a:t>
            </a:r>
            <a:endParaRPr lang="pt-BR" i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E2083853-0C8D-5B4D-8D85-DB75BF58FD26}"/>
              </a:ext>
            </a:extLst>
          </p:cNvPr>
          <p:cNvSpPr txBox="1"/>
          <p:nvPr/>
        </p:nvSpPr>
        <p:spPr>
          <a:xfrm>
            <a:off x="345987" y="1116225"/>
            <a:ext cx="413951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i="1" dirty="0" err="1"/>
              <a:t>Initiatives</a:t>
            </a:r>
            <a:endParaRPr lang="pt-BR" i="1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6D72F5F1-43D6-7448-8B2B-21AA071AE84A}"/>
              </a:ext>
            </a:extLst>
          </p:cNvPr>
          <p:cNvSpPr txBox="1"/>
          <p:nvPr/>
        </p:nvSpPr>
        <p:spPr>
          <a:xfrm>
            <a:off x="374816" y="3525794"/>
            <a:ext cx="4139515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4847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deployments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Governance improvements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Marketeer new platforms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Release new products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C03F61DA-3080-B842-94BE-1ED45BD2EA85}"/>
              </a:ext>
            </a:extLst>
          </p:cNvPr>
          <p:cNvSpPr txBox="1"/>
          <p:nvPr/>
        </p:nvSpPr>
        <p:spPr>
          <a:xfrm>
            <a:off x="374817" y="3109778"/>
            <a:ext cx="413951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/>
              <a:t>Strategies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76944ECF-1FAD-1E4B-9ADB-B28BCC95F908}"/>
              </a:ext>
            </a:extLst>
          </p:cNvPr>
          <p:cNvSpPr txBox="1"/>
          <p:nvPr/>
        </p:nvSpPr>
        <p:spPr>
          <a:xfrm>
            <a:off x="4604960" y="3529910"/>
            <a:ext cx="4139515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4847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Market cap growth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 in volumes and financial results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investors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26C24773-A1A2-C34E-AA57-90218E0EF8E1}"/>
              </a:ext>
            </a:extLst>
          </p:cNvPr>
          <p:cNvSpPr txBox="1"/>
          <p:nvPr/>
        </p:nvSpPr>
        <p:spPr>
          <a:xfrm>
            <a:off x="4604961" y="3113894"/>
            <a:ext cx="413951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i="1" dirty="0" err="1"/>
              <a:t>Expected</a:t>
            </a:r>
            <a:r>
              <a:rPr lang="pt-BR" i="1" dirty="0"/>
              <a:t> </a:t>
            </a:r>
            <a:r>
              <a:rPr lang="pt-BR" i="1" dirty="0" err="1"/>
              <a:t>Results</a:t>
            </a:r>
            <a:endParaRPr lang="pt-BR" i="1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C3BAF1D7-58B9-9045-BF5E-A43411E3F1F3}"/>
              </a:ext>
            </a:extLst>
          </p:cNvPr>
          <p:cNvSpPr txBox="1"/>
          <p:nvPr/>
        </p:nvSpPr>
        <p:spPr>
          <a:xfrm>
            <a:off x="391289" y="4930348"/>
            <a:ext cx="835318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Competition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1AB226A5-D320-9D4B-85CB-BB26E9B23CAE}"/>
              </a:ext>
            </a:extLst>
          </p:cNvPr>
          <p:cNvSpPr txBox="1"/>
          <p:nvPr/>
        </p:nvSpPr>
        <p:spPr>
          <a:xfrm>
            <a:off x="383047" y="5396184"/>
            <a:ext cx="4139515" cy="6617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4847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B3 is the </a:t>
            </a: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main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threat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CCEE in a different position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AC001228-6C16-7745-B519-83EB5DA92E6C}"/>
              </a:ext>
            </a:extLst>
          </p:cNvPr>
          <p:cNvSpPr txBox="1"/>
          <p:nvPr/>
        </p:nvSpPr>
        <p:spPr>
          <a:xfrm>
            <a:off x="4609075" y="5396184"/>
            <a:ext cx="4139515" cy="6617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4847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Small Auction and RFQ platforms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Newcomers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interested in the development</a:t>
            </a:r>
          </a:p>
        </p:txBody>
      </p:sp>
    </p:spTree>
    <p:extLst>
      <p:ext uri="{BB962C8B-B14F-4D97-AF65-F5344CB8AC3E}">
        <p14:creationId xmlns:p14="http://schemas.microsoft.com/office/powerpoint/2010/main" val="2881074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xmlns="" id="{294CEC57-B883-451A-B65B-69E38F7A0FD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Slide do think-cell" r:id="rId4" imgW="396" imgH="396" progId="TCLayout.ActiveDocument.1">
                  <p:embed/>
                </p:oleObj>
              </mc:Choice>
              <mc:Fallback>
                <p:oleObj name="Slide do think-cell" r:id="rId4" imgW="396" imgH="396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xmlns="" id="{294CEC57-B883-451A-B65B-69E38F7A0F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Espaço Reservado para Número de Slide 293">
            <a:extLst>
              <a:ext uri="{FF2B5EF4-FFF2-40B4-BE49-F238E27FC236}">
                <a16:creationId xmlns:a16="http://schemas.microsoft.com/office/drawing/2014/main" xmlns="" id="{AD617C40-1945-43FE-BA3C-96AAB9A27120}"/>
              </a:ext>
            </a:extLst>
          </p:cNvPr>
          <p:cNvSpPr txBox="1">
            <a:spLocks/>
          </p:cNvSpPr>
          <p:nvPr/>
        </p:nvSpPr>
        <p:spPr>
          <a:xfrm>
            <a:off x="7043983" y="65087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3" name="Espaço Reservado para Número de Slide 7">
            <a:extLst>
              <a:ext uri="{FF2B5EF4-FFF2-40B4-BE49-F238E27FC236}">
                <a16:creationId xmlns:a16="http://schemas.microsoft.com/office/drawing/2014/main" xmlns="" id="{3D5000E7-40C9-4090-A74A-0B93CCC05D72}"/>
              </a:ext>
            </a:extLst>
          </p:cNvPr>
          <p:cNvSpPr txBox="1">
            <a:spLocks/>
          </p:cNvSpPr>
          <p:nvPr/>
        </p:nvSpPr>
        <p:spPr>
          <a:xfrm>
            <a:off x="7034400" y="64713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70CD12-2745-45EF-B1F6-5C8057902A86}" type="slidenum">
              <a:rPr lang="pt-BR" smtClean="0">
                <a:solidFill>
                  <a:schemeClr val="bg1">
                    <a:lumMod val="85000"/>
                  </a:schemeClr>
                </a:solidFill>
              </a:rPr>
              <a:pPr/>
              <a:t>13</a:t>
            </a:fld>
            <a:endParaRPr lang="pt-B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31EABFF4-3414-4D62-AFC3-EFEC165F8CFA}"/>
              </a:ext>
            </a:extLst>
          </p:cNvPr>
          <p:cNvSpPr/>
          <p:nvPr/>
        </p:nvSpPr>
        <p:spPr>
          <a:xfrm>
            <a:off x="209439" y="6530217"/>
            <a:ext cx="77327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DOCUMENTO DE USO EXCLUSIVO DOS SÓCIOS DO BBCE, PROIBIDA A REPRODUÇÃO E DIVULGAÇÃO</a:t>
            </a:r>
            <a:endParaRPr lang="pt-BR" sz="1100" dirty="0">
              <a:solidFill>
                <a:schemeClr val="bg1"/>
              </a:solidFill>
            </a:endParaRP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xmlns="" id="{6BA55759-2BC5-4A72-8517-3EF747EE96D9}"/>
              </a:ext>
            </a:extLst>
          </p:cNvPr>
          <p:cNvCxnSpPr>
            <a:cxnSpLocks/>
          </p:cNvCxnSpPr>
          <p:nvPr/>
        </p:nvCxnSpPr>
        <p:spPr>
          <a:xfrm>
            <a:off x="242504" y="2134514"/>
            <a:ext cx="8694966" cy="0"/>
          </a:xfrm>
          <a:prstGeom prst="straightConnector1">
            <a:avLst/>
          </a:prstGeom>
          <a:ln w="38100">
            <a:solidFill>
              <a:srgbClr val="0A4B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FDB93167-87AB-442C-8A3F-62FDF320DD36}"/>
              </a:ext>
            </a:extLst>
          </p:cNvPr>
          <p:cNvSpPr txBox="1"/>
          <p:nvPr/>
        </p:nvSpPr>
        <p:spPr>
          <a:xfrm>
            <a:off x="220011" y="2809687"/>
            <a:ext cx="1880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err="1"/>
              <a:t>Jun</a:t>
            </a:r>
            <a:r>
              <a:rPr lang="pt-BR" sz="1200" b="1" dirty="0"/>
              <a:t> </a:t>
            </a:r>
            <a:r>
              <a:rPr lang="pt-BR" sz="1200" b="1" dirty="0" err="1"/>
              <a:t>to</a:t>
            </a:r>
            <a:r>
              <a:rPr lang="pt-BR" sz="1200" b="1" dirty="0"/>
              <a:t> </a:t>
            </a:r>
            <a:r>
              <a:rPr lang="pt-BR" sz="1200" b="1" dirty="0" err="1"/>
              <a:t>Oct</a:t>
            </a:r>
            <a:r>
              <a:rPr lang="pt-BR" sz="1200" b="1" dirty="0"/>
              <a:t> 2018</a:t>
            </a:r>
          </a:p>
          <a:p>
            <a:pPr algn="ctr"/>
            <a:r>
              <a:rPr lang="pt-BR" sz="1200" dirty="0" err="1"/>
              <a:t>Documentation</a:t>
            </a:r>
            <a:r>
              <a:rPr lang="pt-BR" sz="1200" dirty="0"/>
              <a:t> &amp; </a:t>
            </a:r>
            <a:r>
              <a:rPr lang="pt-BR" sz="1200" dirty="0" err="1"/>
              <a:t>Study</a:t>
            </a:r>
            <a:r>
              <a:rPr lang="pt-BR" sz="1200" dirty="0"/>
              <a:t> </a:t>
            </a:r>
            <a:r>
              <a:rPr lang="pt-BR" sz="1200" dirty="0" err="1"/>
              <a:t>of</a:t>
            </a:r>
            <a:r>
              <a:rPr lang="pt-BR" sz="1200" dirty="0"/>
              <a:t> </a:t>
            </a:r>
          </a:p>
          <a:p>
            <a:pPr algn="ctr"/>
            <a:r>
              <a:rPr lang="pt-BR" sz="1200" dirty="0" err="1"/>
              <a:t>Regulation</a:t>
            </a:r>
            <a:r>
              <a:rPr lang="pt-BR" sz="1200" dirty="0"/>
              <a:t> - ICVM 461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xmlns="" id="{49610075-6441-496C-B6B3-7F86C7823F14}"/>
              </a:ext>
            </a:extLst>
          </p:cNvPr>
          <p:cNvGrpSpPr/>
          <p:nvPr/>
        </p:nvGrpSpPr>
        <p:grpSpPr>
          <a:xfrm>
            <a:off x="1127584" y="2134515"/>
            <a:ext cx="89499" cy="642964"/>
            <a:chOff x="1279084" y="3102059"/>
            <a:chExt cx="119332" cy="857285"/>
          </a:xfrm>
        </p:grpSpPr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xmlns="" id="{E952ECC5-E397-45BB-B349-852F6E2017E8}"/>
                </a:ext>
              </a:extLst>
            </p:cNvPr>
            <p:cNvCxnSpPr>
              <a:cxnSpLocks/>
            </p:cNvCxnSpPr>
            <p:nvPr/>
          </p:nvCxnSpPr>
          <p:spPr>
            <a:xfrm>
              <a:off x="1343472" y="3102059"/>
              <a:ext cx="0" cy="792088"/>
            </a:xfrm>
            <a:prstGeom prst="line">
              <a:avLst/>
            </a:prstGeom>
            <a:ln w="28575">
              <a:solidFill>
                <a:srgbClr val="0A4B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xmlns="" id="{71F0C077-613D-4AF9-A8A6-EF524BB80FB6}"/>
                </a:ext>
              </a:extLst>
            </p:cNvPr>
            <p:cNvSpPr/>
            <p:nvPr/>
          </p:nvSpPr>
          <p:spPr>
            <a:xfrm>
              <a:off x="1279084" y="3848427"/>
              <a:ext cx="119332" cy="110917"/>
            </a:xfrm>
            <a:prstGeom prst="ellipse">
              <a:avLst/>
            </a:prstGeom>
            <a:solidFill>
              <a:srgbClr val="123941"/>
            </a:solidFill>
            <a:ln>
              <a:solidFill>
                <a:srgbClr val="0A4B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xmlns="" id="{F655CD1B-1CBA-4A87-B7D6-78117D3F681E}"/>
              </a:ext>
            </a:extLst>
          </p:cNvPr>
          <p:cNvGrpSpPr/>
          <p:nvPr/>
        </p:nvGrpSpPr>
        <p:grpSpPr>
          <a:xfrm rot="10800000">
            <a:off x="2471281" y="1479480"/>
            <a:ext cx="89499" cy="642964"/>
            <a:chOff x="1279084" y="3102059"/>
            <a:chExt cx="119332" cy="857285"/>
          </a:xfrm>
        </p:grpSpPr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xmlns="" id="{307403CC-758C-43C2-B399-D8557C02C33A}"/>
                </a:ext>
              </a:extLst>
            </p:cNvPr>
            <p:cNvCxnSpPr>
              <a:cxnSpLocks/>
            </p:cNvCxnSpPr>
            <p:nvPr/>
          </p:nvCxnSpPr>
          <p:spPr>
            <a:xfrm>
              <a:off x="1343472" y="3102059"/>
              <a:ext cx="0" cy="792088"/>
            </a:xfrm>
            <a:prstGeom prst="line">
              <a:avLst/>
            </a:prstGeom>
            <a:ln w="28575">
              <a:solidFill>
                <a:srgbClr val="0A4B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xmlns="" id="{BE540C01-2698-4B3C-852E-047C61AF503D}"/>
                </a:ext>
              </a:extLst>
            </p:cNvPr>
            <p:cNvSpPr/>
            <p:nvPr/>
          </p:nvSpPr>
          <p:spPr>
            <a:xfrm>
              <a:off x="1279084" y="3848427"/>
              <a:ext cx="119332" cy="110917"/>
            </a:xfrm>
            <a:prstGeom prst="ellipse">
              <a:avLst/>
            </a:prstGeom>
            <a:solidFill>
              <a:srgbClr val="123941"/>
            </a:solidFill>
            <a:ln>
              <a:solidFill>
                <a:srgbClr val="0A4B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0BBA6883-DA50-4536-B62A-E262B54C7BB2}"/>
              </a:ext>
            </a:extLst>
          </p:cNvPr>
          <p:cNvSpPr txBox="1"/>
          <p:nvPr/>
        </p:nvSpPr>
        <p:spPr>
          <a:xfrm>
            <a:off x="1522252" y="788884"/>
            <a:ext cx="1991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err="1"/>
              <a:t>Oct</a:t>
            </a:r>
            <a:r>
              <a:rPr lang="pt-BR" sz="1200" b="1" dirty="0"/>
              <a:t> </a:t>
            </a:r>
            <a:r>
              <a:rPr lang="pt-BR" sz="1200" b="1" dirty="0" err="1"/>
              <a:t>to</a:t>
            </a:r>
            <a:r>
              <a:rPr lang="pt-BR" sz="1200" b="1" dirty="0"/>
              <a:t> </a:t>
            </a:r>
            <a:r>
              <a:rPr lang="pt-BR" sz="1200" b="1" dirty="0" err="1"/>
              <a:t>Dec</a:t>
            </a:r>
            <a:r>
              <a:rPr lang="pt-BR" sz="1200" b="1" dirty="0"/>
              <a:t> 2018</a:t>
            </a:r>
          </a:p>
          <a:p>
            <a:pPr algn="ctr"/>
            <a:r>
              <a:rPr lang="pt-BR" sz="1200" dirty="0"/>
              <a:t> </a:t>
            </a:r>
            <a:r>
              <a:rPr lang="pt-BR" sz="1200" dirty="0" err="1"/>
              <a:t>Docs</a:t>
            </a:r>
            <a:r>
              <a:rPr lang="pt-BR" sz="1200" dirty="0"/>
              <a:t> </a:t>
            </a:r>
            <a:r>
              <a:rPr lang="pt-BR" sz="1200" dirty="0" err="1"/>
              <a:t>review</a:t>
            </a:r>
            <a:endParaRPr lang="pt-BR" sz="1200" dirty="0"/>
          </a:p>
          <a:p>
            <a:pPr algn="ctr"/>
            <a:r>
              <a:rPr lang="pt-BR" sz="1200" dirty="0" err="1"/>
              <a:t>Plan</a:t>
            </a:r>
            <a:r>
              <a:rPr lang="pt-BR" sz="1200" dirty="0"/>
              <a:t> for Self </a:t>
            </a:r>
            <a:r>
              <a:rPr lang="pt-BR" sz="1200" dirty="0" err="1"/>
              <a:t>Regulation</a:t>
            </a:r>
            <a:r>
              <a:rPr lang="pt-BR" sz="1200" dirty="0"/>
              <a:t> BBCE</a:t>
            </a: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xmlns="" id="{D3E0CE54-D26A-4F03-8460-CB5FF7D06F0B}"/>
              </a:ext>
            </a:extLst>
          </p:cNvPr>
          <p:cNvGrpSpPr/>
          <p:nvPr/>
        </p:nvGrpSpPr>
        <p:grpSpPr>
          <a:xfrm>
            <a:off x="3776657" y="2143210"/>
            <a:ext cx="89499" cy="642964"/>
            <a:chOff x="1279084" y="3102059"/>
            <a:chExt cx="119332" cy="857285"/>
          </a:xfrm>
        </p:grpSpPr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xmlns="" id="{1B62F92D-D69C-4DF1-A18C-7D83583B25AF}"/>
                </a:ext>
              </a:extLst>
            </p:cNvPr>
            <p:cNvCxnSpPr>
              <a:cxnSpLocks/>
            </p:cNvCxnSpPr>
            <p:nvPr/>
          </p:nvCxnSpPr>
          <p:spPr>
            <a:xfrm>
              <a:off x="1343472" y="3102059"/>
              <a:ext cx="0" cy="792088"/>
            </a:xfrm>
            <a:prstGeom prst="line">
              <a:avLst/>
            </a:prstGeom>
            <a:ln w="28575">
              <a:solidFill>
                <a:srgbClr val="0A4B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xmlns="" id="{7DEDE496-6821-4406-B536-82F692B53A8E}"/>
                </a:ext>
              </a:extLst>
            </p:cNvPr>
            <p:cNvSpPr/>
            <p:nvPr/>
          </p:nvSpPr>
          <p:spPr>
            <a:xfrm>
              <a:off x="1279084" y="3848427"/>
              <a:ext cx="119332" cy="110917"/>
            </a:xfrm>
            <a:prstGeom prst="ellipse">
              <a:avLst/>
            </a:prstGeom>
            <a:solidFill>
              <a:srgbClr val="123941"/>
            </a:solidFill>
            <a:ln>
              <a:solidFill>
                <a:srgbClr val="0A4B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</p:grp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1EF406B3-7C0E-47AC-A1B0-DF1D0272FB90}"/>
              </a:ext>
            </a:extLst>
          </p:cNvPr>
          <p:cNvSpPr txBox="1"/>
          <p:nvPr/>
        </p:nvSpPr>
        <p:spPr>
          <a:xfrm>
            <a:off x="2596101" y="2785161"/>
            <a:ext cx="235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/>
              <a:t>Jan </a:t>
            </a:r>
            <a:r>
              <a:rPr lang="pt-BR" sz="1200" b="1" dirty="0" err="1"/>
              <a:t>to</a:t>
            </a:r>
            <a:r>
              <a:rPr lang="pt-BR" sz="1200" b="1" dirty="0"/>
              <a:t> </a:t>
            </a:r>
            <a:r>
              <a:rPr lang="pt-BR" sz="1200" b="1" dirty="0" err="1"/>
              <a:t>Feb</a:t>
            </a:r>
            <a:r>
              <a:rPr lang="pt-BR" sz="1200" b="1" dirty="0"/>
              <a:t> 2019</a:t>
            </a:r>
          </a:p>
          <a:p>
            <a:pPr algn="ctr"/>
            <a:r>
              <a:rPr lang="pt-BR" sz="1200" dirty="0"/>
              <a:t> MOU </a:t>
            </a:r>
            <a:r>
              <a:rPr lang="pt-BR" sz="1200" dirty="0" err="1"/>
              <a:t>w</a:t>
            </a:r>
            <a:r>
              <a:rPr lang="pt-BR" sz="1200" dirty="0"/>
              <a:t>/ BSM </a:t>
            </a:r>
            <a:r>
              <a:rPr lang="pt-BR" sz="1200" dirty="0" err="1"/>
              <a:t>approved</a:t>
            </a:r>
            <a:r>
              <a:rPr lang="pt-BR" sz="1200" dirty="0"/>
              <a:t> </a:t>
            </a: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xmlns="" id="{6CA0D07F-A677-4C95-A44F-FBF473CBCF20}"/>
              </a:ext>
            </a:extLst>
          </p:cNvPr>
          <p:cNvGrpSpPr/>
          <p:nvPr/>
        </p:nvGrpSpPr>
        <p:grpSpPr>
          <a:xfrm rot="10800000">
            <a:off x="5108078" y="1506099"/>
            <a:ext cx="89499" cy="642964"/>
            <a:chOff x="1279084" y="3102059"/>
            <a:chExt cx="119332" cy="857285"/>
          </a:xfrm>
        </p:grpSpPr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xmlns="" id="{5A51B530-7E64-48FC-A168-FBDEF39A0655}"/>
                </a:ext>
              </a:extLst>
            </p:cNvPr>
            <p:cNvCxnSpPr>
              <a:cxnSpLocks/>
            </p:cNvCxnSpPr>
            <p:nvPr/>
          </p:nvCxnSpPr>
          <p:spPr>
            <a:xfrm>
              <a:off x="1343472" y="3102059"/>
              <a:ext cx="0" cy="792088"/>
            </a:xfrm>
            <a:prstGeom prst="line">
              <a:avLst/>
            </a:prstGeom>
            <a:ln w="28575">
              <a:solidFill>
                <a:srgbClr val="0A4B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xmlns="" id="{DD9D2E31-B7EC-42B8-97DE-DBCB8617F4D4}"/>
                </a:ext>
              </a:extLst>
            </p:cNvPr>
            <p:cNvSpPr/>
            <p:nvPr/>
          </p:nvSpPr>
          <p:spPr>
            <a:xfrm>
              <a:off x="1279084" y="3848427"/>
              <a:ext cx="119332" cy="110917"/>
            </a:xfrm>
            <a:prstGeom prst="ellipse">
              <a:avLst/>
            </a:prstGeom>
            <a:solidFill>
              <a:srgbClr val="123941"/>
            </a:solidFill>
            <a:ln>
              <a:solidFill>
                <a:srgbClr val="0A4B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</p:grpSp>
      <p:sp>
        <p:nvSpPr>
          <p:cNvPr id="35" name="CaixaDeTexto 34">
            <a:extLst>
              <a:ext uri="{FF2B5EF4-FFF2-40B4-BE49-F238E27FC236}">
                <a16:creationId xmlns:a16="http://schemas.microsoft.com/office/drawing/2014/main" xmlns="" id="{3F734D33-ACA1-453E-A999-8D0ED0800DE6}"/>
              </a:ext>
            </a:extLst>
          </p:cNvPr>
          <p:cNvSpPr txBox="1"/>
          <p:nvPr/>
        </p:nvSpPr>
        <p:spPr>
          <a:xfrm>
            <a:off x="4472034" y="959459"/>
            <a:ext cx="1382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/>
              <a:t>14/02/2019</a:t>
            </a:r>
          </a:p>
          <a:p>
            <a:pPr algn="ctr"/>
            <a:r>
              <a:rPr lang="pt-BR" sz="1200" dirty="0" err="1"/>
              <a:t>Protocol</a:t>
            </a:r>
            <a:r>
              <a:rPr lang="pt-BR" sz="1200" dirty="0"/>
              <a:t> </a:t>
            </a:r>
            <a:r>
              <a:rPr lang="pt-BR" sz="1200" dirty="0" err="1"/>
              <a:t>from</a:t>
            </a:r>
            <a:r>
              <a:rPr lang="pt-BR" sz="1200" dirty="0"/>
              <a:t> CVM</a:t>
            </a:r>
          </a:p>
        </p:txBody>
      </p:sp>
      <p:grpSp>
        <p:nvGrpSpPr>
          <p:cNvPr id="36" name="Agrupar 35">
            <a:extLst>
              <a:ext uri="{FF2B5EF4-FFF2-40B4-BE49-F238E27FC236}">
                <a16:creationId xmlns:a16="http://schemas.microsoft.com/office/drawing/2014/main" xmlns="" id="{04C9B830-62D0-4242-9C9E-1E7DE0094649}"/>
              </a:ext>
            </a:extLst>
          </p:cNvPr>
          <p:cNvGrpSpPr/>
          <p:nvPr/>
        </p:nvGrpSpPr>
        <p:grpSpPr>
          <a:xfrm rot="10800000">
            <a:off x="7929776" y="1501683"/>
            <a:ext cx="89499" cy="642964"/>
            <a:chOff x="1279084" y="3102059"/>
            <a:chExt cx="119332" cy="857285"/>
          </a:xfrm>
        </p:grpSpPr>
        <p:cxnSp>
          <p:nvCxnSpPr>
            <p:cNvPr id="37" name="Conector reto 36">
              <a:extLst>
                <a:ext uri="{FF2B5EF4-FFF2-40B4-BE49-F238E27FC236}">
                  <a16:creationId xmlns:a16="http://schemas.microsoft.com/office/drawing/2014/main" xmlns="" id="{44A94162-D2A4-4469-9BC0-11C1CA14FFA5}"/>
                </a:ext>
              </a:extLst>
            </p:cNvPr>
            <p:cNvCxnSpPr>
              <a:cxnSpLocks/>
            </p:cNvCxnSpPr>
            <p:nvPr/>
          </p:nvCxnSpPr>
          <p:spPr>
            <a:xfrm>
              <a:off x="1343472" y="3102059"/>
              <a:ext cx="0" cy="792088"/>
            </a:xfrm>
            <a:prstGeom prst="line">
              <a:avLst/>
            </a:prstGeom>
            <a:ln w="28575">
              <a:solidFill>
                <a:srgbClr val="0A4B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xmlns="" id="{C917D68D-7530-41D5-B24E-952FD437BAD4}"/>
                </a:ext>
              </a:extLst>
            </p:cNvPr>
            <p:cNvSpPr/>
            <p:nvPr/>
          </p:nvSpPr>
          <p:spPr>
            <a:xfrm>
              <a:off x="1279084" y="3848427"/>
              <a:ext cx="119332" cy="110917"/>
            </a:xfrm>
            <a:prstGeom prst="ellipse">
              <a:avLst/>
            </a:prstGeom>
            <a:solidFill>
              <a:srgbClr val="123941"/>
            </a:solidFill>
            <a:ln>
              <a:solidFill>
                <a:srgbClr val="0A4B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</p:grpSp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353032BF-A9B7-4910-BD7A-B4FB4EC61A28}"/>
              </a:ext>
            </a:extLst>
          </p:cNvPr>
          <p:cNvSpPr txBox="1"/>
          <p:nvPr/>
        </p:nvSpPr>
        <p:spPr>
          <a:xfrm>
            <a:off x="7072866" y="769090"/>
            <a:ext cx="1846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/>
              <a:t>20/05/2019</a:t>
            </a:r>
          </a:p>
          <a:p>
            <a:pPr algn="ctr"/>
            <a:r>
              <a:rPr lang="pt-BR" sz="1200" dirty="0" err="1"/>
              <a:t>Return</a:t>
            </a:r>
            <a:r>
              <a:rPr lang="pt-BR" sz="1200" dirty="0"/>
              <a:t> </a:t>
            </a:r>
            <a:r>
              <a:rPr lang="pt-BR" sz="1200" dirty="0" err="1"/>
              <a:t>from</a:t>
            </a:r>
            <a:r>
              <a:rPr lang="pt-BR" sz="1200" dirty="0"/>
              <a:t> CVM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xmlns="" id="{81E3AF13-8C6A-4CEF-B801-8ABC84CDD432}"/>
              </a:ext>
            </a:extLst>
          </p:cNvPr>
          <p:cNvSpPr txBox="1"/>
          <p:nvPr/>
        </p:nvSpPr>
        <p:spPr>
          <a:xfrm>
            <a:off x="5366746" y="2764272"/>
            <a:ext cx="235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err="1"/>
              <a:t>Feb</a:t>
            </a:r>
            <a:r>
              <a:rPr lang="pt-BR" sz="1200" b="1" dirty="0"/>
              <a:t> 2019</a:t>
            </a:r>
          </a:p>
          <a:p>
            <a:pPr algn="ctr"/>
            <a:r>
              <a:rPr lang="pt-BR" sz="1200" dirty="0"/>
              <a:t>NDF Platform  </a:t>
            </a:r>
            <a:r>
              <a:rPr lang="pt-BR" sz="1200" dirty="0" err="1"/>
              <a:t>Development</a:t>
            </a:r>
            <a:r>
              <a:rPr lang="pt-BR" sz="1200" dirty="0"/>
              <a:t> </a:t>
            </a:r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xmlns="" id="{F4F90D0B-B371-4F98-BA0A-7A35B3F2D20B}"/>
              </a:ext>
            </a:extLst>
          </p:cNvPr>
          <p:cNvGrpSpPr/>
          <p:nvPr/>
        </p:nvGrpSpPr>
        <p:grpSpPr>
          <a:xfrm>
            <a:off x="6508985" y="2143740"/>
            <a:ext cx="89499" cy="642964"/>
            <a:chOff x="1279084" y="3102059"/>
            <a:chExt cx="119332" cy="857285"/>
          </a:xfrm>
        </p:grpSpPr>
        <p:cxnSp>
          <p:nvCxnSpPr>
            <p:cNvPr id="42" name="Conector reto 41">
              <a:extLst>
                <a:ext uri="{FF2B5EF4-FFF2-40B4-BE49-F238E27FC236}">
                  <a16:creationId xmlns:a16="http://schemas.microsoft.com/office/drawing/2014/main" xmlns="" id="{59C55B82-1D51-40E2-8D13-82C2D0A0C3BE}"/>
                </a:ext>
              </a:extLst>
            </p:cNvPr>
            <p:cNvCxnSpPr>
              <a:cxnSpLocks/>
            </p:cNvCxnSpPr>
            <p:nvPr/>
          </p:nvCxnSpPr>
          <p:spPr>
            <a:xfrm>
              <a:off x="1343472" y="3102059"/>
              <a:ext cx="0" cy="792088"/>
            </a:xfrm>
            <a:prstGeom prst="line">
              <a:avLst/>
            </a:prstGeom>
            <a:ln w="28575">
              <a:solidFill>
                <a:srgbClr val="0A4B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xmlns="" id="{C201812B-8B7D-445A-A279-A219A07A0343}"/>
                </a:ext>
              </a:extLst>
            </p:cNvPr>
            <p:cNvSpPr/>
            <p:nvPr/>
          </p:nvSpPr>
          <p:spPr>
            <a:xfrm>
              <a:off x="1279084" y="3848427"/>
              <a:ext cx="119332" cy="110917"/>
            </a:xfrm>
            <a:prstGeom prst="ellipse">
              <a:avLst/>
            </a:prstGeom>
            <a:solidFill>
              <a:srgbClr val="123941"/>
            </a:solidFill>
            <a:ln>
              <a:solidFill>
                <a:srgbClr val="0A4B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</p:grpSp>
      <p:sp>
        <p:nvSpPr>
          <p:cNvPr id="44" name="Título 1">
            <a:extLst>
              <a:ext uri="{FF2B5EF4-FFF2-40B4-BE49-F238E27FC236}">
                <a16:creationId xmlns:a16="http://schemas.microsoft.com/office/drawing/2014/main" xmlns="" id="{0C9DBA6C-2AA5-4361-BAE2-3353204B1DBA}"/>
              </a:ext>
            </a:extLst>
          </p:cNvPr>
          <p:cNvSpPr txBox="1">
            <a:spLocks/>
          </p:cNvSpPr>
          <p:nvPr/>
        </p:nvSpPr>
        <p:spPr bwMode="auto">
          <a:xfrm>
            <a:off x="348240" y="112713"/>
            <a:ext cx="8531277" cy="533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0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 defTabSz="914400">
              <a:defRPr/>
            </a:pPr>
            <a:r>
              <a:rPr lang="pt-BR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ＭＳ Ｐゴシック"/>
                <a:cs typeface="Tahoma"/>
              </a:rPr>
              <a:t>Project CVM</a:t>
            </a:r>
          </a:p>
        </p:txBody>
      </p:sp>
      <p:cxnSp>
        <p:nvCxnSpPr>
          <p:cNvPr id="47" name="Conector de Seta Reta 46">
            <a:extLst>
              <a:ext uri="{FF2B5EF4-FFF2-40B4-BE49-F238E27FC236}">
                <a16:creationId xmlns:a16="http://schemas.microsoft.com/office/drawing/2014/main" xmlns="" id="{E115EF34-2F09-6740-A1A5-A3914757EFFF}"/>
              </a:ext>
            </a:extLst>
          </p:cNvPr>
          <p:cNvCxnSpPr>
            <a:cxnSpLocks/>
          </p:cNvCxnSpPr>
          <p:nvPr/>
        </p:nvCxnSpPr>
        <p:spPr>
          <a:xfrm>
            <a:off x="224517" y="4983655"/>
            <a:ext cx="8694966" cy="0"/>
          </a:xfrm>
          <a:prstGeom prst="straightConnector1">
            <a:avLst/>
          </a:prstGeom>
          <a:ln w="38100">
            <a:solidFill>
              <a:srgbClr val="0A4B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Agrupar 47">
            <a:extLst>
              <a:ext uri="{FF2B5EF4-FFF2-40B4-BE49-F238E27FC236}">
                <a16:creationId xmlns:a16="http://schemas.microsoft.com/office/drawing/2014/main" xmlns="" id="{8079F12E-0950-B748-BE34-4B94F913F0C0}"/>
              </a:ext>
            </a:extLst>
          </p:cNvPr>
          <p:cNvGrpSpPr/>
          <p:nvPr/>
        </p:nvGrpSpPr>
        <p:grpSpPr>
          <a:xfrm>
            <a:off x="1109597" y="4983656"/>
            <a:ext cx="89499" cy="642964"/>
            <a:chOff x="1279084" y="3102059"/>
            <a:chExt cx="119332" cy="857285"/>
          </a:xfrm>
        </p:grpSpPr>
        <p:cxnSp>
          <p:nvCxnSpPr>
            <p:cNvPr id="49" name="Conector reto 15">
              <a:extLst>
                <a:ext uri="{FF2B5EF4-FFF2-40B4-BE49-F238E27FC236}">
                  <a16:creationId xmlns:a16="http://schemas.microsoft.com/office/drawing/2014/main" xmlns="" id="{7DFBBF13-BE36-EE40-86D5-5BC49FED7D38}"/>
                </a:ext>
              </a:extLst>
            </p:cNvPr>
            <p:cNvCxnSpPr>
              <a:cxnSpLocks/>
            </p:cNvCxnSpPr>
            <p:nvPr/>
          </p:nvCxnSpPr>
          <p:spPr>
            <a:xfrm>
              <a:off x="1343472" y="3102059"/>
              <a:ext cx="0" cy="792088"/>
            </a:xfrm>
            <a:prstGeom prst="line">
              <a:avLst/>
            </a:prstGeom>
            <a:ln w="28575">
              <a:solidFill>
                <a:srgbClr val="0A4B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Elipse 16">
              <a:extLst>
                <a:ext uri="{FF2B5EF4-FFF2-40B4-BE49-F238E27FC236}">
                  <a16:creationId xmlns:a16="http://schemas.microsoft.com/office/drawing/2014/main" xmlns="" id="{BE121DCE-69A8-A44B-8EBE-4BC817DF5CCB}"/>
                </a:ext>
              </a:extLst>
            </p:cNvPr>
            <p:cNvSpPr/>
            <p:nvPr/>
          </p:nvSpPr>
          <p:spPr>
            <a:xfrm>
              <a:off x="1279084" y="3848427"/>
              <a:ext cx="119332" cy="110917"/>
            </a:xfrm>
            <a:prstGeom prst="ellipse">
              <a:avLst/>
            </a:prstGeom>
            <a:solidFill>
              <a:srgbClr val="123941"/>
            </a:solidFill>
            <a:ln>
              <a:solidFill>
                <a:srgbClr val="0A4B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</p:grpSp>
      <p:grpSp>
        <p:nvGrpSpPr>
          <p:cNvPr id="51" name="Agrupar 50">
            <a:extLst>
              <a:ext uri="{FF2B5EF4-FFF2-40B4-BE49-F238E27FC236}">
                <a16:creationId xmlns:a16="http://schemas.microsoft.com/office/drawing/2014/main" xmlns="" id="{C997F70B-DA94-C14B-88C0-C9BD4A34440E}"/>
              </a:ext>
            </a:extLst>
          </p:cNvPr>
          <p:cNvGrpSpPr/>
          <p:nvPr/>
        </p:nvGrpSpPr>
        <p:grpSpPr>
          <a:xfrm rot="10800000">
            <a:off x="2453294" y="4328621"/>
            <a:ext cx="89499" cy="642964"/>
            <a:chOff x="1279084" y="3102059"/>
            <a:chExt cx="119332" cy="857285"/>
          </a:xfrm>
        </p:grpSpPr>
        <p:cxnSp>
          <p:nvCxnSpPr>
            <p:cNvPr id="52" name="Conector reto 18">
              <a:extLst>
                <a:ext uri="{FF2B5EF4-FFF2-40B4-BE49-F238E27FC236}">
                  <a16:creationId xmlns:a16="http://schemas.microsoft.com/office/drawing/2014/main" xmlns="" id="{525CCB26-944A-7948-ABA4-00A08B7EDD33}"/>
                </a:ext>
              </a:extLst>
            </p:cNvPr>
            <p:cNvCxnSpPr>
              <a:cxnSpLocks/>
            </p:cNvCxnSpPr>
            <p:nvPr/>
          </p:nvCxnSpPr>
          <p:spPr>
            <a:xfrm>
              <a:off x="1343472" y="3102059"/>
              <a:ext cx="0" cy="792088"/>
            </a:xfrm>
            <a:prstGeom prst="line">
              <a:avLst/>
            </a:prstGeom>
            <a:ln w="28575">
              <a:solidFill>
                <a:srgbClr val="0A4B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Elipse 19">
              <a:extLst>
                <a:ext uri="{FF2B5EF4-FFF2-40B4-BE49-F238E27FC236}">
                  <a16:creationId xmlns:a16="http://schemas.microsoft.com/office/drawing/2014/main" xmlns="" id="{84460CF4-FB89-9643-9FCE-6D04175313A0}"/>
                </a:ext>
              </a:extLst>
            </p:cNvPr>
            <p:cNvSpPr/>
            <p:nvPr/>
          </p:nvSpPr>
          <p:spPr>
            <a:xfrm>
              <a:off x="1279084" y="3848427"/>
              <a:ext cx="119332" cy="110917"/>
            </a:xfrm>
            <a:prstGeom prst="ellipse">
              <a:avLst/>
            </a:prstGeom>
            <a:solidFill>
              <a:srgbClr val="123941"/>
            </a:solidFill>
            <a:ln>
              <a:solidFill>
                <a:srgbClr val="0A4B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</p:grpSp>
      <p:grpSp>
        <p:nvGrpSpPr>
          <p:cNvPr id="54" name="Agrupar 53">
            <a:extLst>
              <a:ext uri="{FF2B5EF4-FFF2-40B4-BE49-F238E27FC236}">
                <a16:creationId xmlns:a16="http://schemas.microsoft.com/office/drawing/2014/main" xmlns="" id="{DEADF6BD-0BE2-9F46-ACC9-51627379FD28}"/>
              </a:ext>
            </a:extLst>
          </p:cNvPr>
          <p:cNvGrpSpPr/>
          <p:nvPr/>
        </p:nvGrpSpPr>
        <p:grpSpPr>
          <a:xfrm>
            <a:off x="3758670" y="4992351"/>
            <a:ext cx="89499" cy="642964"/>
            <a:chOff x="1279084" y="3102059"/>
            <a:chExt cx="119332" cy="857285"/>
          </a:xfrm>
        </p:grpSpPr>
        <p:cxnSp>
          <p:nvCxnSpPr>
            <p:cNvPr id="55" name="Conector reto 22">
              <a:extLst>
                <a:ext uri="{FF2B5EF4-FFF2-40B4-BE49-F238E27FC236}">
                  <a16:creationId xmlns:a16="http://schemas.microsoft.com/office/drawing/2014/main" xmlns="" id="{AD865864-2A87-6245-B3D0-9AD041D9DA71}"/>
                </a:ext>
              </a:extLst>
            </p:cNvPr>
            <p:cNvCxnSpPr>
              <a:cxnSpLocks/>
            </p:cNvCxnSpPr>
            <p:nvPr/>
          </p:nvCxnSpPr>
          <p:spPr>
            <a:xfrm>
              <a:off x="1343472" y="3102059"/>
              <a:ext cx="0" cy="792088"/>
            </a:xfrm>
            <a:prstGeom prst="line">
              <a:avLst/>
            </a:prstGeom>
            <a:ln w="28575">
              <a:solidFill>
                <a:srgbClr val="0A4B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Elipse 23">
              <a:extLst>
                <a:ext uri="{FF2B5EF4-FFF2-40B4-BE49-F238E27FC236}">
                  <a16:creationId xmlns:a16="http://schemas.microsoft.com/office/drawing/2014/main" xmlns="" id="{C31A91C7-DBAC-2147-8245-86F8EE64ED81}"/>
                </a:ext>
              </a:extLst>
            </p:cNvPr>
            <p:cNvSpPr/>
            <p:nvPr/>
          </p:nvSpPr>
          <p:spPr>
            <a:xfrm>
              <a:off x="1279084" y="3848427"/>
              <a:ext cx="119332" cy="110917"/>
            </a:xfrm>
            <a:prstGeom prst="ellipse">
              <a:avLst/>
            </a:prstGeom>
            <a:solidFill>
              <a:srgbClr val="123941"/>
            </a:solidFill>
            <a:ln>
              <a:solidFill>
                <a:srgbClr val="0A4B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</p:grpSp>
      <p:grpSp>
        <p:nvGrpSpPr>
          <p:cNvPr id="57" name="Agrupar 56">
            <a:extLst>
              <a:ext uri="{FF2B5EF4-FFF2-40B4-BE49-F238E27FC236}">
                <a16:creationId xmlns:a16="http://schemas.microsoft.com/office/drawing/2014/main" xmlns="" id="{207A0972-B5DE-394F-BC9C-90DE62736B37}"/>
              </a:ext>
            </a:extLst>
          </p:cNvPr>
          <p:cNvGrpSpPr/>
          <p:nvPr/>
        </p:nvGrpSpPr>
        <p:grpSpPr>
          <a:xfrm rot="10800000">
            <a:off x="5090091" y="4355240"/>
            <a:ext cx="89499" cy="642964"/>
            <a:chOff x="1279084" y="3102059"/>
            <a:chExt cx="119332" cy="857285"/>
          </a:xfrm>
        </p:grpSpPr>
        <p:cxnSp>
          <p:nvCxnSpPr>
            <p:cNvPr id="58" name="Conector reto 31">
              <a:extLst>
                <a:ext uri="{FF2B5EF4-FFF2-40B4-BE49-F238E27FC236}">
                  <a16:creationId xmlns:a16="http://schemas.microsoft.com/office/drawing/2014/main" xmlns="" id="{02A50E20-2162-F14D-8443-AC074E426234}"/>
                </a:ext>
              </a:extLst>
            </p:cNvPr>
            <p:cNvCxnSpPr>
              <a:cxnSpLocks/>
            </p:cNvCxnSpPr>
            <p:nvPr/>
          </p:nvCxnSpPr>
          <p:spPr>
            <a:xfrm>
              <a:off x="1343472" y="3102059"/>
              <a:ext cx="0" cy="792088"/>
            </a:xfrm>
            <a:prstGeom prst="line">
              <a:avLst/>
            </a:prstGeom>
            <a:ln w="28575">
              <a:solidFill>
                <a:srgbClr val="0A4B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Elipse 33">
              <a:extLst>
                <a:ext uri="{FF2B5EF4-FFF2-40B4-BE49-F238E27FC236}">
                  <a16:creationId xmlns:a16="http://schemas.microsoft.com/office/drawing/2014/main" xmlns="" id="{CB38F46E-8E33-D140-898E-349DCF0AC287}"/>
                </a:ext>
              </a:extLst>
            </p:cNvPr>
            <p:cNvSpPr/>
            <p:nvPr/>
          </p:nvSpPr>
          <p:spPr>
            <a:xfrm>
              <a:off x="1279084" y="3848427"/>
              <a:ext cx="119332" cy="110917"/>
            </a:xfrm>
            <a:prstGeom prst="ellipse">
              <a:avLst/>
            </a:prstGeom>
            <a:solidFill>
              <a:srgbClr val="123941"/>
            </a:solidFill>
            <a:ln>
              <a:solidFill>
                <a:srgbClr val="0A4B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</p:grpSp>
      <p:grpSp>
        <p:nvGrpSpPr>
          <p:cNvPr id="60" name="Agrupar 59">
            <a:extLst>
              <a:ext uri="{FF2B5EF4-FFF2-40B4-BE49-F238E27FC236}">
                <a16:creationId xmlns:a16="http://schemas.microsoft.com/office/drawing/2014/main" xmlns="" id="{84401B7F-32A8-EA49-9A25-B3C09C317427}"/>
              </a:ext>
            </a:extLst>
          </p:cNvPr>
          <p:cNvGrpSpPr/>
          <p:nvPr/>
        </p:nvGrpSpPr>
        <p:grpSpPr>
          <a:xfrm rot="10800000">
            <a:off x="7911789" y="4350824"/>
            <a:ext cx="89499" cy="642964"/>
            <a:chOff x="1279084" y="3102059"/>
            <a:chExt cx="119332" cy="857285"/>
          </a:xfrm>
        </p:grpSpPr>
        <p:cxnSp>
          <p:nvCxnSpPr>
            <p:cNvPr id="61" name="Conector reto 36">
              <a:extLst>
                <a:ext uri="{FF2B5EF4-FFF2-40B4-BE49-F238E27FC236}">
                  <a16:creationId xmlns:a16="http://schemas.microsoft.com/office/drawing/2014/main" xmlns="" id="{E3750828-938A-2F43-8FEC-EA6E551BDC74}"/>
                </a:ext>
              </a:extLst>
            </p:cNvPr>
            <p:cNvCxnSpPr>
              <a:cxnSpLocks/>
            </p:cNvCxnSpPr>
            <p:nvPr/>
          </p:nvCxnSpPr>
          <p:spPr>
            <a:xfrm>
              <a:off x="1343472" y="3102059"/>
              <a:ext cx="0" cy="792088"/>
            </a:xfrm>
            <a:prstGeom prst="line">
              <a:avLst/>
            </a:prstGeom>
            <a:ln w="28575">
              <a:solidFill>
                <a:srgbClr val="0A4B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Elipse 37">
              <a:extLst>
                <a:ext uri="{FF2B5EF4-FFF2-40B4-BE49-F238E27FC236}">
                  <a16:creationId xmlns:a16="http://schemas.microsoft.com/office/drawing/2014/main" xmlns="" id="{8CA163FF-4D2C-E742-9DBE-136B85F3688D}"/>
                </a:ext>
              </a:extLst>
            </p:cNvPr>
            <p:cNvSpPr/>
            <p:nvPr/>
          </p:nvSpPr>
          <p:spPr>
            <a:xfrm>
              <a:off x="1279084" y="3848427"/>
              <a:ext cx="119332" cy="110917"/>
            </a:xfrm>
            <a:prstGeom prst="ellipse">
              <a:avLst/>
            </a:prstGeom>
            <a:solidFill>
              <a:srgbClr val="123941"/>
            </a:solidFill>
            <a:ln>
              <a:solidFill>
                <a:srgbClr val="0A4B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</p:grpSp>
      <p:grpSp>
        <p:nvGrpSpPr>
          <p:cNvPr id="63" name="Agrupar 62">
            <a:extLst>
              <a:ext uri="{FF2B5EF4-FFF2-40B4-BE49-F238E27FC236}">
                <a16:creationId xmlns:a16="http://schemas.microsoft.com/office/drawing/2014/main" xmlns="" id="{13859190-39BB-D34F-9388-BC0CDE22F120}"/>
              </a:ext>
            </a:extLst>
          </p:cNvPr>
          <p:cNvGrpSpPr/>
          <p:nvPr/>
        </p:nvGrpSpPr>
        <p:grpSpPr>
          <a:xfrm>
            <a:off x="6490998" y="4992881"/>
            <a:ext cx="89499" cy="642964"/>
            <a:chOff x="1279084" y="3102059"/>
            <a:chExt cx="119332" cy="857285"/>
          </a:xfrm>
        </p:grpSpPr>
        <p:cxnSp>
          <p:nvCxnSpPr>
            <p:cNvPr id="64" name="Conector reto 41">
              <a:extLst>
                <a:ext uri="{FF2B5EF4-FFF2-40B4-BE49-F238E27FC236}">
                  <a16:creationId xmlns:a16="http://schemas.microsoft.com/office/drawing/2014/main" xmlns="" id="{EB470DDD-B89D-D34C-863E-A9C7E9EE2D69}"/>
                </a:ext>
              </a:extLst>
            </p:cNvPr>
            <p:cNvCxnSpPr>
              <a:cxnSpLocks/>
            </p:cNvCxnSpPr>
            <p:nvPr/>
          </p:nvCxnSpPr>
          <p:spPr>
            <a:xfrm>
              <a:off x="1343472" y="3102059"/>
              <a:ext cx="0" cy="792088"/>
            </a:xfrm>
            <a:prstGeom prst="line">
              <a:avLst/>
            </a:prstGeom>
            <a:ln w="28575">
              <a:solidFill>
                <a:srgbClr val="0A4B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Elipse 42">
              <a:extLst>
                <a:ext uri="{FF2B5EF4-FFF2-40B4-BE49-F238E27FC236}">
                  <a16:creationId xmlns:a16="http://schemas.microsoft.com/office/drawing/2014/main" xmlns="" id="{621EC43B-555C-8549-84C0-7DAE98F1D23B}"/>
                </a:ext>
              </a:extLst>
            </p:cNvPr>
            <p:cNvSpPr/>
            <p:nvPr/>
          </p:nvSpPr>
          <p:spPr>
            <a:xfrm>
              <a:off x="1279084" y="3848427"/>
              <a:ext cx="119332" cy="110917"/>
            </a:xfrm>
            <a:prstGeom prst="ellipse">
              <a:avLst/>
            </a:prstGeom>
            <a:solidFill>
              <a:srgbClr val="123941"/>
            </a:solidFill>
            <a:ln>
              <a:solidFill>
                <a:srgbClr val="0A4B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</p:grpSp>
      <p:pic>
        <p:nvPicPr>
          <p:cNvPr id="66" name="Imagem 65">
            <a:extLst>
              <a:ext uri="{FF2B5EF4-FFF2-40B4-BE49-F238E27FC236}">
                <a16:creationId xmlns:a16="http://schemas.microsoft.com/office/drawing/2014/main" xmlns="" id="{574568F5-8357-9E42-A652-3A97F3F6D0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925" y="6377942"/>
            <a:ext cx="1333823" cy="516769"/>
          </a:xfrm>
          <a:prstGeom prst="rect">
            <a:avLst/>
          </a:prstGeom>
        </p:spPr>
      </p:pic>
      <p:cxnSp>
        <p:nvCxnSpPr>
          <p:cNvPr id="67" name="Conector Reto 66">
            <a:extLst>
              <a:ext uri="{FF2B5EF4-FFF2-40B4-BE49-F238E27FC236}">
                <a16:creationId xmlns:a16="http://schemas.microsoft.com/office/drawing/2014/main" xmlns="" id="{09825E5F-C77D-864A-B171-02E7E76F9463}"/>
              </a:ext>
            </a:extLst>
          </p:cNvPr>
          <p:cNvCxnSpPr>
            <a:cxnSpLocks/>
          </p:cNvCxnSpPr>
          <p:nvPr/>
        </p:nvCxnSpPr>
        <p:spPr>
          <a:xfrm>
            <a:off x="135925" y="6292680"/>
            <a:ext cx="8884507" cy="0"/>
          </a:xfrm>
          <a:prstGeom prst="line">
            <a:avLst/>
          </a:prstGeom>
          <a:ln w="38100">
            <a:solidFill>
              <a:srgbClr val="0048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ixaDeTexto 67">
            <a:extLst>
              <a:ext uri="{FF2B5EF4-FFF2-40B4-BE49-F238E27FC236}">
                <a16:creationId xmlns:a16="http://schemas.microsoft.com/office/drawing/2014/main" xmlns="" id="{579C0201-F902-AA4E-AC7E-58F30D3E03F2}"/>
              </a:ext>
            </a:extLst>
          </p:cNvPr>
          <p:cNvSpPr txBox="1"/>
          <p:nvPr/>
        </p:nvSpPr>
        <p:spPr>
          <a:xfrm>
            <a:off x="6820931" y="6478027"/>
            <a:ext cx="21056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i="1" dirty="0" err="1">
                <a:solidFill>
                  <a:srgbClr val="004847"/>
                </a:solidFill>
              </a:rPr>
              <a:t>Brazil</a:t>
            </a:r>
            <a:r>
              <a:rPr lang="pt-BR" sz="1600" b="1" i="1" dirty="0">
                <a:solidFill>
                  <a:srgbClr val="004847"/>
                </a:solidFill>
              </a:rPr>
              <a:t> Power Exchange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xmlns="" id="{096A4532-B763-9B44-977E-F49BE7B8D542}"/>
              </a:ext>
            </a:extLst>
          </p:cNvPr>
          <p:cNvSpPr txBox="1"/>
          <p:nvPr/>
        </p:nvSpPr>
        <p:spPr>
          <a:xfrm>
            <a:off x="-22866" y="5647524"/>
            <a:ext cx="2354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err="1"/>
              <a:t>Jun</a:t>
            </a:r>
            <a:r>
              <a:rPr lang="pt-BR" sz="1200" b="1" dirty="0"/>
              <a:t> 2019</a:t>
            </a:r>
          </a:p>
          <a:p>
            <a:pPr algn="ctr"/>
            <a:r>
              <a:rPr lang="pt-BR" sz="1200" dirty="0" err="1"/>
              <a:t>BBCE’s</a:t>
            </a:r>
            <a:r>
              <a:rPr lang="pt-BR" sz="1200" dirty="0"/>
              <a:t> </a:t>
            </a:r>
            <a:r>
              <a:rPr lang="pt-BR" sz="1200" dirty="0" err="1"/>
              <a:t>adjustments</a:t>
            </a:r>
            <a:r>
              <a:rPr lang="pt-BR" sz="1200" dirty="0"/>
              <a:t> </a:t>
            </a:r>
            <a:r>
              <a:rPr lang="pt-BR" sz="1200" dirty="0" err="1"/>
              <a:t>to</a:t>
            </a:r>
            <a:r>
              <a:rPr lang="pt-BR" sz="1200" dirty="0"/>
              <a:t> CVM </a:t>
            </a:r>
            <a:r>
              <a:rPr lang="pt-BR" sz="1200" dirty="0" err="1"/>
              <a:t>requests</a:t>
            </a:r>
            <a:endParaRPr lang="pt-BR" sz="1200" dirty="0"/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xmlns="" id="{4BD253CD-9CD6-644B-B1C4-E129FB7FEF06}"/>
              </a:ext>
            </a:extLst>
          </p:cNvPr>
          <p:cNvSpPr txBox="1"/>
          <p:nvPr/>
        </p:nvSpPr>
        <p:spPr>
          <a:xfrm>
            <a:off x="1317289" y="3539218"/>
            <a:ext cx="2354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err="1"/>
              <a:t>Jul</a:t>
            </a:r>
            <a:r>
              <a:rPr lang="pt-BR" sz="1200" b="1" dirty="0"/>
              <a:t> 2019</a:t>
            </a:r>
          </a:p>
          <a:p>
            <a:pPr algn="ctr"/>
            <a:r>
              <a:rPr lang="pt-BR" sz="1200" dirty="0"/>
              <a:t>NDF Platform Deployment</a:t>
            </a:r>
          </a:p>
          <a:p>
            <a:pPr algn="ctr"/>
            <a:r>
              <a:rPr lang="pt-BR" sz="1200" dirty="0" err="1"/>
              <a:t>Collaterlal</a:t>
            </a:r>
            <a:r>
              <a:rPr lang="pt-BR" sz="1200" dirty="0"/>
              <a:t> management </a:t>
            </a:r>
            <a:r>
              <a:rPr lang="pt-BR" sz="1200" dirty="0" err="1"/>
              <a:t>development</a:t>
            </a:r>
            <a:endParaRPr lang="pt-BR" sz="1200" dirty="0"/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xmlns="" id="{4F3B3BF8-751F-2C4E-AE4F-B1C1AF4C5B50}"/>
              </a:ext>
            </a:extLst>
          </p:cNvPr>
          <p:cNvSpPr txBox="1"/>
          <p:nvPr/>
        </p:nvSpPr>
        <p:spPr>
          <a:xfrm>
            <a:off x="2617593" y="5635314"/>
            <a:ext cx="235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err="1"/>
              <a:t>Aug</a:t>
            </a:r>
            <a:r>
              <a:rPr lang="pt-BR" sz="1200" b="1" dirty="0"/>
              <a:t> 2019</a:t>
            </a:r>
          </a:p>
          <a:p>
            <a:pPr algn="ctr"/>
            <a:r>
              <a:rPr lang="pt-BR" sz="1200" dirty="0"/>
              <a:t>NDF trading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xmlns="" id="{20C76DE8-274C-1F45-83BD-E90CEFB931DE}"/>
              </a:ext>
            </a:extLst>
          </p:cNvPr>
          <p:cNvSpPr txBox="1"/>
          <p:nvPr/>
        </p:nvSpPr>
        <p:spPr>
          <a:xfrm>
            <a:off x="4121964" y="3667652"/>
            <a:ext cx="2050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err="1"/>
              <a:t>Sep</a:t>
            </a:r>
            <a:r>
              <a:rPr lang="pt-BR" sz="1200" b="1" dirty="0"/>
              <a:t> 2019</a:t>
            </a:r>
          </a:p>
          <a:p>
            <a:pPr algn="ctr"/>
            <a:r>
              <a:rPr lang="pt-BR" sz="1200" dirty="0"/>
              <a:t>NDF </a:t>
            </a:r>
            <a:r>
              <a:rPr lang="pt-BR" sz="1200" dirty="0" err="1"/>
              <a:t>Collateral</a:t>
            </a:r>
            <a:r>
              <a:rPr lang="pt-BR" sz="1200" dirty="0"/>
              <a:t> management </a:t>
            </a:r>
            <a:r>
              <a:rPr lang="pt-BR" sz="1200" dirty="0" err="1"/>
              <a:t>deployment</a:t>
            </a:r>
            <a:r>
              <a:rPr lang="pt-BR" sz="1200" dirty="0"/>
              <a:t> &amp; </a:t>
            </a:r>
            <a:r>
              <a:rPr lang="pt-BR" sz="1200" dirty="0" err="1"/>
              <a:t>Netting</a:t>
            </a:r>
            <a:endParaRPr lang="pt-BR" sz="1200" dirty="0"/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xmlns="" id="{1E837ABF-77BB-4D4F-B800-6FBF94C50C6A}"/>
              </a:ext>
            </a:extLst>
          </p:cNvPr>
          <p:cNvSpPr txBox="1"/>
          <p:nvPr/>
        </p:nvSpPr>
        <p:spPr>
          <a:xfrm>
            <a:off x="5630522" y="5635313"/>
            <a:ext cx="1788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err="1"/>
              <a:t>Nov</a:t>
            </a:r>
            <a:r>
              <a:rPr lang="pt-BR" sz="1200" b="1" dirty="0"/>
              <a:t> 2019</a:t>
            </a:r>
          </a:p>
          <a:p>
            <a:pPr algn="ctr"/>
            <a:r>
              <a:rPr lang="pt-BR" sz="1200" b="1" dirty="0" err="1"/>
              <a:t>Risk</a:t>
            </a:r>
            <a:r>
              <a:rPr lang="pt-BR" sz="1200" b="1" dirty="0"/>
              <a:t> Management system </a:t>
            </a:r>
            <a:r>
              <a:rPr lang="pt-BR" sz="1200" b="1" dirty="0" err="1"/>
              <a:t>deployment</a:t>
            </a:r>
            <a:endParaRPr lang="pt-BR" sz="1200" b="1" dirty="0"/>
          </a:p>
          <a:p>
            <a:pPr algn="ctr"/>
            <a:r>
              <a:rPr lang="pt-BR" sz="1200" dirty="0"/>
              <a:t> </a:t>
            </a:r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xmlns="" id="{FEE649C2-2DF6-4542-B2C7-A46186ABE82F}"/>
              </a:ext>
            </a:extLst>
          </p:cNvPr>
          <p:cNvSpPr txBox="1"/>
          <p:nvPr/>
        </p:nvSpPr>
        <p:spPr>
          <a:xfrm>
            <a:off x="6984950" y="3754094"/>
            <a:ext cx="193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err="1"/>
              <a:t>Dec</a:t>
            </a:r>
            <a:r>
              <a:rPr lang="pt-BR" sz="1200" b="1" dirty="0"/>
              <a:t> 2019</a:t>
            </a:r>
          </a:p>
          <a:p>
            <a:pPr algn="ctr"/>
            <a:r>
              <a:rPr lang="pt-BR" sz="1200" dirty="0"/>
              <a:t>CCP </a:t>
            </a:r>
            <a:r>
              <a:rPr lang="pt-BR" sz="1200" dirty="0" err="1"/>
              <a:t>Docs</a:t>
            </a:r>
            <a:r>
              <a:rPr lang="pt-BR" sz="1200" dirty="0"/>
              <a:t> </a:t>
            </a:r>
            <a:r>
              <a:rPr lang="pt-BR" sz="1200" dirty="0" err="1"/>
              <a:t>review</a:t>
            </a:r>
            <a:r>
              <a:rPr lang="pt-BR" sz="1200" dirty="0"/>
              <a:t> &amp; </a:t>
            </a:r>
            <a:r>
              <a:rPr lang="pt-BR" sz="1200" dirty="0" err="1"/>
              <a:t>Regulation</a:t>
            </a:r>
            <a:r>
              <a:rPr lang="pt-BR" sz="1200" dirty="0"/>
              <a:t> </a:t>
            </a:r>
            <a:r>
              <a:rPr lang="pt-BR" sz="1200" dirty="0" err="1"/>
              <a:t>analysis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98536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7C7A2B5F-FC60-8B42-9885-D1CB2F531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25" y="6263642"/>
            <a:ext cx="1333823" cy="516769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xmlns="" id="{3C515E88-CA34-BE42-83E1-BE62260B134D}"/>
              </a:ext>
            </a:extLst>
          </p:cNvPr>
          <p:cNvCxnSpPr>
            <a:cxnSpLocks/>
          </p:cNvCxnSpPr>
          <p:nvPr/>
        </p:nvCxnSpPr>
        <p:spPr>
          <a:xfrm>
            <a:off x="135925" y="6178380"/>
            <a:ext cx="8884507" cy="0"/>
          </a:xfrm>
          <a:prstGeom prst="line">
            <a:avLst/>
          </a:prstGeom>
          <a:ln w="38100">
            <a:solidFill>
              <a:srgbClr val="0048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6021EF2B-9C6B-6647-ADD6-0C097027F9CF}"/>
              </a:ext>
            </a:extLst>
          </p:cNvPr>
          <p:cNvSpPr txBox="1"/>
          <p:nvPr/>
        </p:nvSpPr>
        <p:spPr>
          <a:xfrm>
            <a:off x="6820931" y="6363727"/>
            <a:ext cx="21056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i="1" dirty="0" err="1">
                <a:solidFill>
                  <a:srgbClr val="004847"/>
                </a:solidFill>
              </a:rPr>
              <a:t>Brazil</a:t>
            </a:r>
            <a:r>
              <a:rPr lang="pt-BR" sz="1600" b="1" i="1" dirty="0">
                <a:solidFill>
                  <a:srgbClr val="004847"/>
                </a:solidFill>
              </a:rPr>
              <a:t> Power Exchange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F5E9FFC0-89E7-8F4A-9C70-DEB05A195A71}"/>
              </a:ext>
            </a:extLst>
          </p:cNvPr>
          <p:cNvSpPr txBox="1"/>
          <p:nvPr/>
        </p:nvSpPr>
        <p:spPr>
          <a:xfrm>
            <a:off x="282283" y="123567"/>
            <a:ext cx="8738149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Why</a:t>
            </a:r>
            <a:r>
              <a:rPr lang="pt-BR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BBCE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BC8D495A-BCA0-5B41-855F-DE3E5418F7F0}"/>
              </a:ext>
            </a:extLst>
          </p:cNvPr>
          <p:cNvSpPr txBox="1"/>
          <p:nvPr/>
        </p:nvSpPr>
        <p:spPr>
          <a:xfrm>
            <a:off x="282283" y="713979"/>
            <a:ext cx="8738149" cy="50167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4847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4847"/>
              </a:buClr>
              <a:buFont typeface="AppleSymbols" panose="02000000000000000000" pitchFamily="2" charset="-79"/>
              <a:buChar char="☛"/>
            </a:pPr>
            <a:r>
              <a:rPr lang="pt-BR" sz="2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Important</a:t>
            </a:r>
            <a:r>
              <a:rPr lang="pt-BR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players </a:t>
            </a:r>
            <a:r>
              <a:rPr lang="pt-BR" sz="2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involved</a:t>
            </a:r>
            <a:endParaRPr lang="pt-BR" sz="2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004847"/>
              </a:buClr>
              <a:buFont typeface="AppleSymbols" panose="02000000000000000000" pitchFamily="2" charset="-79"/>
              <a:buChar char="☛"/>
            </a:pPr>
            <a:endParaRPr lang="pt-BR" sz="2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004847"/>
              </a:buClr>
              <a:buFont typeface="AppleSymbols" panose="02000000000000000000" pitchFamily="2" charset="-79"/>
              <a:buChar char="☛"/>
            </a:pPr>
            <a:r>
              <a:rPr lang="pt-BR" sz="2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Consolidation</a:t>
            </a:r>
            <a:r>
              <a:rPr lang="pt-BR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2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pt-BR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2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physical</a:t>
            </a:r>
            <a:r>
              <a:rPr lang="pt-BR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2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market</a:t>
            </a:r>
            <a:endParaRPr lang="pt-BR" sz="2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004847"/>
              </a:buClr>
              <a:buFont typeface="AppleSymbols" panose="02000000000000000000" pitchFamily="2" charset="-79"/>
              <a:buChar char="☛"/>
            </a:pPr>
            <a:endParaRPr lang="pt-BR" sz="2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004847"/>
              </a:buClr>
              <a:buFont typeface="AppleSymbols" panose="02000000000000000000" pitchFamily="2" charset="-79"/>
              <a:buChar char="☛"/>
            </a:pPr>
            <a:r>
              <a:rPr lang="pt-BR" sz="2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Room</a:t>
            </a:r>
            <a:r>
              <a:rPr lang="pt-BR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for </a:t>
            </a:r>
            <a:r>
              <a:rPr lang="pt-BR" sz="2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improvements</a:t>
            </a:r>
            <a:r>
              <a:rPr lang="pt-BR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2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like</a:t>
            </a:r>
            <a:r>
              <a:rPr lang="pt-BR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2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surveillance</a:t>
            </a:r>
            <a:r>
              <a:rPr lang="pt-BR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t-BR" sz="2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technology</a:t>
            </a:r>
            <a:r>
              <a:rPr lang="pt-BR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&amp; </a:t>
            </a:r>
            <a:r>
              <a:rPr lang="pt-BR" sz="2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growth</a:t>
            </a:r>
            <a:r>
              <a:rPr lang="pt-BR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as new </a:t>
            </a:r>
            <a:r>
              <a:rPr lang="pt-BR" sz="2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products</a:t>
            </a:r>
            <a:r>
              <a:rPr lang="pt-BR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2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pt-BR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2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services</a:t>
            </a:r>
            <a:endParaRPr lang="pt-BR" sz="2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004847"/>
              </a:buClr>
              <a:buFont typeface="AppleSymbols" panose="02000000000000000000" pitchFamily="2" charset="-79"/>
              <a:buChar char="☛"/>
            </a:pPr>
            <a:endParaRPr lang="pt-BR" sz="2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004847"/>
              </a:buClr>
              <a:buFont typeface="AppleSymbols" panose="02000000000000000000" pitchFamily="2" charset="-79"/>
              <a:buChar char="☛"/>
            </a:pPr>
            <a:r>
              <a:rPr lang="pt-BR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BBCE </a:t>
            </a:r>
            <a:r>
              <a:rPr lang="pt-BR" sz="2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pt-BR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2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requesting</a:t>
            </a:r>
            <a:r>
              <a:rPr lang="pt-BR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pt-BR" sz="2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regulated</a:t>
            </a:r>
            <a:r>
              <a:rPr lang="pt-BR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OTC </a:t>
            </a:r>
            <a:r>
              <a:rPr lang="pt-BR" sz="2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authorization</a:t>
            </a:r>
            <a:r>
              <a:rPr lang="pt-BR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2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from</a:t>
            </a:r>
            <a:r>
              <a:rPr lang="pt-BR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CVM (</a:t>
            </a:r>
            <a:r>
              <a:rPr lang="pt-BR" sz="2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Brazil</a:t>
            </a:r>
            <a:r>
              <a:rPr lang="pt-BR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SEC)</a:t>
            </a:r>
          </a:p>
          <a:p>
            <a:pPr marL="800100" lvl="1" indent="-342900">
              <a:buClr>
                <a:srgbClr val="004847"/>
              </a:buClr>
              <a:buFont typeface="AppleSymbols" panose="02000000000000000000" pitchFamily="2" charset="-79"/>
              <a:buChar char="☛"/>
            </a:pPr>
            <a:r>
              <a:rPr lang="pt-BR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OTC </a:t>
            </a:r>
            <a:r>
              <a:rPr lang="pt-BR" sz="2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pt-BR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cash </a:t>
            </a:r>
            <a:r>
              <a:rPr lang="pt-BR" sz="2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settlements</a:t>
            </a:r>
            <a:r>
              <a:rPr lang="pt-BR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2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can</a:t>
            </a:r>
            <a:r>
              <a:rPr lang="pt-BR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2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jump</a:t>
            </a:r>
            <a:r>
              <a:rPr lang="pt-BR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volumes </a:t>
            </a:r>
            <a:r>
              <a:rPr lang="pt-BR" sz="2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up</a:t>
            </a:r>
            <a:endParaRPr lang="pt-BR" sz="2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Clr>
                <a:srgbClr val="004847"/>
              </a:buClr>
              <a:buFont typeface="AppleSymbols" panose="02000000000000000000" pitchFamily="2" charset="-79"/>
              <a:buChar char="☛"/>
            </a:pPr>
            <a:r>
              <a:rPr lang="pt-BR" sz="2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Newcomers</a:t>
            </a:r>
            <a:r>
              <a:rPr lang="pt-BR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Hedge </a:t>
            </a:r>
            <a:r>
              <a:rPr lang="pt-BR" sz="2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funds</a:t>
            </a:r>
            <a:r>
              <a:rPr lang="pt-BR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t-BR" sz="2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Brokerage</a:t>
            </a:r>
            <a:r>
              <a:rPr lang="pt-BR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2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firms</a:t>
            </a:r>
            <a:r>
              <a:rPr lang="pt-BR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t-BR" sz="2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Asset</a:t>
            </a:r>
            <a:r>
              <a:rPr lang="pt-BR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management et.</a:t>
            </a:r>
          </a:p>
          <a:p>
            <a:pPr marL="800100" lvl="1" indent="-342900">
              <a:buClr>
                <a:srgbClr val="004847"/>
              </a:buClr>
              <a:buFont typeface="AppleSymbols" panose="02000000000000000000" pitchFamily="2" charset="-79"/>
              <a:buChar char="☛"/>
            </a:pPr>
            <a:endParaRPr lang="pt-BR" sz="2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004847"/>
              </a:buClr>
              <a:buFont typeface="AppleSymbols" panose="02000000000000000000" pitchFamily="2" charset="-79"/>
              <a:buChar char="☛"/>
            </a:pPr>
            <a:r>
              <a:rPr lang="pt-BR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</a:t>
            </a:r>
            <a:r>
              <a:rPr lang="pt-BR" sz="2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regulatory</a:t>
            </a:r>
            <a:r>
              <a:rPr lang="pt-BR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2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pt-BR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Legal framework</a:t>
            </a:r>
          </a:p>
          <a:p>
            <a:pPr marL="800100" lvl="1" indent="-342900">
              <a:buClr>
                <a:srgbClr val="004847"/>
              </a:buClr>
              <a:buFont typeface="AppleSymbols" panose="02000000000000000000" pitchFamily="2" charset="-79"/>
              <a:buChar char="☛"/>
            </a:pPr>
            <a:r>
              <a:rPr lang="pt-BR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Market </a:t>
            </a:r>
            <a:r>
              <a:rPr lang="pt-BR" sz="2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oriented</a:t>
            </a:r>
            <a:endParaRPr lang="pt-BR" sz="2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Clr>
                <a:srgbClr val="004847"/>
              </a:buClr>
              <a:buFont typeface="AppleSymbols" panose="02000000000000000000" pitchFamily="2" charset="-79"/>
              <a:buChar char="☛"/>
            </a:pPr>
            <a:endParaRPr lang="pt-BR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004847"/>
              </a:buClr>
              <a:buFont typeface="AppleSymbols" panose="02000000000000000000" pitchFamily="2" charset="-79"/>
              <a:buChar char="☛"/>
            </a:pPr>
            <a:r>
              <a:rPr lang="pt-BR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 for a Regional Platform (</a:t>
            </a:r>
            <a:r>
              <a:rPr lang="pt-BR" sz="2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LatAm</a:t>
            </a:r>
            <a:r>
              <a:rPr lang="pt-BR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27148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F9307E7-45F2-684E-AF52-6A3588A20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46" y="960373"/>
            <a:ext cx="3508276" cy="135922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57D15E3E-3B76-8F4F-9723-EBDB90C31339}"/>
              </a:ext>
            </a:extLst>
          </p:cNvPr>
          <p:cNvSpPr txBox="1"/>
          <p:nvPr/>
        </p:nvSpPr>
        <p:spPr>
          <a:xfrm>
            <a:off x="5934987" y="3345976"/>
            <a:ext cx="269798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4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Thank</a:t>
            </a:r>
            <a:r>
              <a:rPr lang="pt-BR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4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</a:t>
            </a:r>
            <a:endParaRPr lang="pt-BR" sz="4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pt-BR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Victor Kodja</a:t>
            </a:r>
          </a:p>
          <a:p>
            <a:pPr algn="r"/>
            <a:r>
              <a:rPr lang="pt-BR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CEO</a:t>
            </a:r>
          </a:p>
          <a:p>
            <a:pPr algn="r"/>
            <a:endParaRPr lang="pt-BR" sz="4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EEC29D72-F6A6-5948-B2CB-28C1032AE529}"/>
              </a:ext>
            </a:extLst>
          </p:cNvPr>
          <p:cNvCxnSpPr>
            <a:cxnSpLocks/>
          </p:cNvCxnSpPr>
          <p:nvPr/>
        </p:nvCxnSpPr>
        <p:spPr>
          <a:xfrm>
            <a:off x="135925" y="6178380"/>
            <a:ext cx="8884507" cy="0"/>
          </a:xfrm>
          <a:prstGeom prst="line">
            <a:avLst/>
          </a:prstGeom>
          <a:ln w="38100">
            <a:solidFill>
              <a:srgbClr val="0048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F6B132CA-38A9-4549-8DD1-334F96AF440F}"/>
              </a:ext>
            </a:extLst>
          </p:cNvPr>
          <p:cNvSpPr txBox="1"/>
          <p:nvPr/>
        </p:nvSpPr>
        <p:spPr>
          <a:xfrm>
            <a:off x="6820931" y="6363727"/>
            <a:ext cx="21056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i="1" dirty="0" err="1">
                <a:solidFill>
                  <a:srgbClr val="004847"/>
                </a:solidFill>
              </a:rPr>
              <a:t>Brazil</a:t>
            </a:r>
            <a:r>
              <a:rPr lang="pt-BR" sz="1600" b="1" i="1" dirty="0">
                <a:solidFill>
                  <a:srgbClr val="004847"/>
                </a:solidFill>
              </a:rPr>
              <a:t> Power Exchange</a:t>
            </a:r>
          </a:p>
        </p:txBody>
      </p:sp>
    </p:spTree>
    <p:extLst>
      <p:ext uri="{BB962C8B-B14F-4D97-AF65-F5344CB8AC3E}">
        <p14:creationId xmlns:p14="http://schemas.microsoft.com/office/powerpoint/2010/main" val="1598910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B3C0260-2CD0-CF47-80BF-94BEB6EEE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25" y="6263642"/>
            <a:ext cx="1333823" cy="516769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BF9CCAA5-77C9-8547-AB79-A16F2E0D9D95}"/>
              </a:ext>
            </a:extLst>
          </p:cNvPr>
          <p:cNvCxnSpPr>
            <a:cxnSpLocks/>
          </p:cNvCxnSpPr>
          <p:nvPr/>
        </p:nvCxnSpPr>
        <p:spPr>
          <a:xfrm>
            <a:off x="135925" y="6178380"/>
            <a:ext cx="8884507" cy="0"/>
          </a:xfrm>
          <a:prstGeom prst="line">
            <a:avLst/>
          </a:prstGeom>
          <a:ln w="38100">
            <a:solidFill>
              <a:srgbClr val="0048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0B7BBA12-3C17-0248-9833-E01DD3C028B4}"/>
              </a:ext>
            </a:extLst>
          </p:cNvPr>
          <p:cNvSpPr txBox="1"/>
          <p:nvPr/>
        </p:nvSpPr>
        <p:spPr>
          <a:xfrm>
            <a:off x="345986" y="370702"/>
            <a:ext cx="8382015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Brazil</a:t>
            </a:r>
            <a:r>
              <a:rPr lang="pt-BR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2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Political</a:t>
            </a:r>
            <a:r>
              <a:rPr lang="pt-BR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&amp; </a:t>
            </a:r>
            <a:r>
              <a:rPr lang="pt-BR" sz="2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Economic</a:t>
            </a:r>
            <a:r>
              <a:rPr lang="pt-BR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Overview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D74C3686-670D-D849-A155-9730ACE36BF8}"/>
              </a:ext>
            </a:extLst>
          </p:cNvPr>
          <p:cNvSpPr txBox="1"/>
          <p:nvPr/>
        </p:nvSpPr>
        <p:spPr>
          <a:xfrm>
            <a:off x="6820931" y="6363727"/>
            <a:ext cx="21056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i="1" dirty="0" err="1">
                <a:solidFill>
                  <a:srgbClr val="004847"/>
                </a:solidFill>
              </a:rPr>
              <a:t>Brazil</a:t>
            </a:r>
            <a:r>
              <a:rPr lang="pt-BR" sz="1600" b="1" i="1" dirty="0">
                <a:solidFill>
                  <a:srgbClr val="004847"/>
                </a:solidFill>
              </a:rPr>
              <a:t> Power Exchange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7CF64FA7-583A-554A-B384-A68BC1E39D34}"/>
              </a:ext>
            </a:extLst>
          </p:cNvPr>
          <p:cNvSpPr txBox="1"/>
          <p:nvPr/>
        </p:nvSpPr>
        <p:spPr>
          <a:xfrm>
            <a:off x="345986" y="1532241"/>
            <a:ext cx="4139515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4847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GDP Forecast for 2018 = 2,5%</a:t>
            </a:r>
            <a:endParaRPr lang="en-US" sz="16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Inflation under control = 3,6%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Interest Rate in a down trend = 6,4%year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Unemployment still high = 11,6% (12MM)</a:t>
            </a:r>
            <a:endParaRPr lang="en-US" sz="16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BE92F0B4-0506-EF46-A776-4E46501584EE}"/>
              </a:ext>
            </a:extLst>
          </p:cNvPr>
          <p:cNvSpPr txBox="1"/>
          <p:nvPr/>
        </p:nvSpPr>
        <p:spPr>
          <a:xfrm>
            <a:off x="4588486" y="1112109"/>
            <a:ext cx="413951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i="1" dirty="0" err="1"/>
              <a:t>Political</a:t>
            </a:r>
            <a:endParaRPr lang="pt-BR" i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E2083853-0C8D-5B4D-8D85-DB75BF58FD26}"/>
              </a:ext>
            </a:extLst>
          </p:cNvPr>
          <p:cNvSpPr txBox="1"/>
          <p:nvPr/>
        </p:nvSpPr>
        <p:spPr>
          <a:xfrm>
            <a:off x="345987" y="1116225"/>
            <a:ext cx="413951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i="1" dirty="0" err="1"/>
              <a:t>Economic</a:t>
            </a:r>
            <a:r>
              <a:rPr lang="pt-BR" i="1" dirty="0"/>
              <a:t>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7F08526C-3D56-264C-8CE0-AA26061DE400}"/>
              </a:ext>
            </a:extLst>
          </p:cNvPr>
          <p:cNvSpPr txBox="1"/>
          <p:nvPr/>
        </p:nvSpPr>
        <p:spPr>
          <a:xfrm>
            <a:off x="345985" y="2930511"/>
            <a:ext cx="4139516" cy="338554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5% </a:t>
            </a:r>
            <a:r>
              <a:rPr lang="pt-BR" sz="16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increase</a:t>
            </a:r>
            <a:r>
              <a:rPr lang="pt-BR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pt-BR" sz="16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energy</a:t>
            </a:r>
            <a:r>
              <a:rPr lang="pt-BR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consumption</a:t>
            </a:r>
            <a:r>
              <a:rPr lang="pt-BR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2018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22A0DFFA-CBC9-4940-B122-C4919B986342}"/>
              </a:ext>
            </a:extLst>
          </p:cNvPr>
          <p:cNvSpPr txBox="1"/>
          <p:nvPr/>
        </p:nvSpPr>
        <p:spPr>
          <a:xfrm>
            <a:off x="4588486" y="1541992"/>
            <a:ext cx="4139515" cy="12311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4847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Right wing pro market President and Congress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Privatization back on the agenda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Agenda for the free market back</a:t>
            </a:r>
            <a:endParaRPr lang="en-US" sz="1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1D7CBFD6-9554-4847-9C24-73D87C8A31EF}"/>
              </a:ext>
            </a:extLst>
          </p:cNvPr>
          <p:cNvSpPr txBox="1"/>
          <p:nvPr/>
        </p:nvSpPr>
        <p:spPr>
          <a:xfrm>
            <a:off x="4588486" y="2944827"/>
            <a:ext cx="4139516" cy="338554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EPE </a:t>
            </a:r>
            <a:r>
              <a:rPr lang="pt-BR" sz="16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forecasts</a:t>
            </a:r>
            <a:r>
              <a:rPr lang="pt-BR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2,7% </a:t>
            </a:r>
            <a:r>
              <a:rPr lang="pt-BR" sz="16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growth</a:t>
            </a:r>
            <a:r>
              <a:rPr lang="pt-BR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for </a:t>
            </a:r>
            <a:r>
              <a:rPr lang="pt-BR" sz="16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next</a:t>
            </a:r>
            <a:r>
              <a:rPr lang="pt-BR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5 </a:t>
            </a:r>
            <a:r>
              <a:rPr lang="pt-BR" sz="16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yrs</a:t>
            </a:r>
            <a:endParaRPr lang="pt-BR" sz="16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xmlns="" id="{B1317D85-180D-744A-96A2-8A4BB7DFCC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039642"/>
              </p:ext>
            </p:extLst>
          </p:nvPr>
        </p:nvGraphicFramePr>
        <p:xfrm>
          <a:off x="49267" y="3435439"/>
          <a:ext cx="9014707" cy="2751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26E31F0-FDD6-4F24-8472-0AB8A57EBFAB}"/>
              </a:ext>
            </a:extLst>
          </p:cNvPr>
          <p:cNvSpPr txBox="1"/>
          <p:nvPr/>
        </p:nvSpPr>
        <p:spPr>
          <a:xfrm rot="16200000">
            <a:off x="-2158456" y="2167229"/>
            <a:ext cx="3025341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ATUALIZADO.</a:t>
            </a:r>
          </a:p>
          <a:p>
            <a:pPr algn="ctr"/>
            <a:r>
              <a:rPr lang="pt-BR" dirty="0"/>
              <a:t>*Não atualizei o quadro referente a politica</a:t>
            </a:r>
          </a:p>
        </p:txBody>
      </p:sp>
    </p:spTree>
    <p:extLst>
      <p:ext uri="{BB962C8B-B14F-4D97-AF65-F5344CB8AC3E}">
        <p14:creationId xmlns:p14="http://schemas.microsoft.com/office/powerpoint/2010/main" val="824153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B3C0260-2CD0-CF47-80BF-94BEB6EEE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25" y="6263642"/>
            <a:ext cx="1333823" cy="516769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BF9CCAA5-77C9-8547-AB79-A16F2E0D9D95}"/>
              </a:ext>
            </a:extLst>
          </p:cNvPr>
          <p:cNvCxnSpPr>
            <a:cxnSpLocks/>
          </p:cNvCxnSpPr>
          <p:nvPr/>
        </p:nvCxnSpPr>
        <p:spPr>
          <a:xfrm>
            <a:off x="135925" y="6178380"/>
            <a:ext cx="8884507" cy="0"/>
          </a:xfrm>
          <a:prstGeom prst="line">
            <a:avLst/>
          </a:prstGeom>
          <a:ln w="38100">
            <a:solidFill>
              <a:srgbClr val="0048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0B7BBA12-3C17-0248-9833-E01DD3C028B4}"/>
              </a:ext>
            </a:extLst>
          </p:cNvPr>
          <p:cNvSpPr txBox="1"/>
          <p:nvPr/>
        </p:nvSpPr>
        <p:spPr>
          <a:xfrm>
            <a:off x="345986" y="370702"/>
            <a:ext cx="8382015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BBCE </a:t>
            </a:r>
            <a:r>
              <a:rPr lang="pt-BR" sz="2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first</a:t>
            </a:r>
            <a:r>
              <a:rPr lang="pt-BR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2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steps</a:t>
            </a:r>
            <a:r>
              <a:rPr lang="pt-BR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2012 - 2014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D74C3686-670D-D849-A155-9730ACE36BF8}"/>
              </a:ext>
            </a:extLst>
          </p:cNvPr>
          <p:cNvSpPr txBox="1"/>
          <p:nvPr/>
        </p:nvSpPr>
        <p:spPr>
          <a:xfrm>
            <a:off x="6820931" y="6363727"/>
            <a:ext cx="21056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i="1" dirty="0" err="1">
                <a:solidFill>
                  <a:srgbClr val="004847"/>
                </a:solidFill>
              </a:rPr>
              <a:t>Brazil</a:t>
            </a:r>
            <a:r>
              <a:rPr lang="pt-BR" sz="1600" b="1" i="1" dirty="0">
                <a:solidFill>
                  <a:srgbClr val="004847"/>
                </a:solidFill>
              </a:rPr>
              <a:t> Power Exchange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7CF64FA7-583A-554A-B384-A68BC1E39D34}"/>
              </a:ext>
            </a:extLst>
          </p:cNvPr>
          <p:cNvSpPr txBox="1"/>
          <p:nvPr/>
        </p:nvSpPr>
        <p:spPr>
          <a:xfrm>
            <a:off x="345986" y="1532241"/>
            <a:ext cx="4139515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4847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i="1">
                <a:solidFill>
                  <a:schemeClr val="tx1">
                    <a:lumMod val="75000"/>
                    <a:lumOff val="25000"/>
                  </a:schemeClr>
                </a:solidFill>
              </a:rPr>
              <a:t>Established in Nov 2011 by 13 trading companies with </a:t>
            </a:r>
            <a:r>
              <a:rPr lang="en-US" sz="1600" b="1" i="1">
                <a:solidFill>
                  <a:schemeClr val="tx1">
                    <a:lumMod val="75000"/>
                    <a:lumOff val="25000"/>
                  </a:schemeClr>
                </a:solidFill>
              </a:rPr>
              <a:t>almost 12% of free Market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i="1">
                <a:solidFill>
                  <a:schemeClr val="tx1">
                    <a:lumMod val="75000"/>
                    <a:lumOff val="25000"/>
                  </a:schemeClr>
                </a:solidFill>
              </a:rPr>
              <a:t>Started operations in March 2012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i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i="1">
                <a:solidFill>
                  <a:schemeClr val="tx1">
                    <a:lumMod val="75000"/>
                    <a:lumOff val="25000"/>
                  </a:schemeClr>
                </a:solidFill>
              </a:rPr>
              <a:t>Private owned: A federated concept     </a:t>
            </a:r>
            <a:r>
              <a:rPr lang="en-US" sz="1600" b="1" i="1">
                <a:solidFill>
                  <a:schemeClr val="tx1">
                    <a:lumMod val="75000"/>
                    <a:lumOff val="25000"/>
                  </a:schemeClr>
                </a:solidFill>
              </a:rPr>
              <a:t>“From the Market to the Market”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4E5C52ED-00AF-F643-8D0D-6492EDF7ECEA}"/>
              </a:ext>
            </a:extLst>
          </p:cNvPr>
          <p:cNvSpPr txBox="1"/>
          <p:nvPr/>
        </p:nvSpPr>
        <p:spPr>
          <a:xfrm>
            <a:off x="4588486" y="1536357"/>
            <a:ext cx="4139515" cy="1492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4847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004847"/>
              </a:buClr>
              <a:buFont typeface="Arial" panose="020B0604020202020204" pitchFamily="34" charset="0"/>
              <a:buChar char="•"/>
            </a:pPr>
            <a:r>
              <a:rPr lang="en-US" sz="1600" b="1" i="1">
                <a:solidFill>
                  <a:schemeClr val="tx1">
                    <a:lumMod val="75000"/>
                    <a:lumOff val="25000"/>
                  </a:schemeClr>
                </a:solidFill>
              </a:rPr>
              <a:t>Fierce competition </a:t>
            </a:r>
            <a:r>
              <a:rPr lang="en-US" sz="1600" i="1">
                <a:solidFill>
                  <a:schemeClr val="tx1">
                    <a:lumMod val="75000"/>
                    <a:lumOff val="25000"/>
                  </a:schemeClr>
                </a:solidFill>
              </a:rPr>
              <a:t>in 2012 &amp; 2013</a:t>
            </a:r>
          </a:p>
          <a:p>
            <a:pPr marL="342900" indent="-342900">
              <a:spcBef>
                <a:spcPts val="600"/>
              </a:spcBef>
              <a:buClr>
                <a:srgbClr val="004847"/>
              </a:buClr>
              <a:buFont typeface="Arial" panose="020B0604020202020204" pitchFamily="34" charset="0"/>
              <a:buChar char="•"/>
            </a:pPr>
            <a:endParaRPr lang="en-US" sz="1200" i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004847"/>
              </a:buClr>
              <a:buFont typeface="Arial" panose="020B0604020202020204" pitchFamily="34" charset="0"/>
              <a:buChar char="•"/>
            </a:pPr>
            <a:r>
              <a:rPr lang="en-US" sz="1600" i="1">
                <a:solidFill>
                  <a:schemeClr val="tx1">
                    <a:lumMod val="75000"/>
                    <a:lumOff val="25000"/>
                  </a:schemeClr>
                </a:solidFill>
              </a:rPr>
              <a:t>Government intervention in the eletricity sector - 2012 </a:t>
            </a:r>
          </a:p>
          <a:p>
            <a:pPr marL="342900" indent="-342900">
              <a:spcBef>
                <a:spcPts val="600"/>
              </a:spcBef>
              <a:buClr>
                <a:srgbClr val="004847"/>
              </a:buClr>
              <a:buFont typeface="Arial" panose="020B0604020202020204" pitchFamily="34" charset="0"/>
              <a:buChar char="•"/>
            </a:pPr>
            <a:r>
              <a:rPr lang="en-US" sz="1600" i="1">
                <a:solidFill>
                  <a:schemeClr val="tx1">
                    <a:lumMod val="75000"/>
                    <a:lumOff val="25000"/>
                  </a:schemeClr>
                </a:solidFill>
              </a:rPr>
              <a:t>Crawling Market: </a:t>
            </a:r>
            <a:r>
              <a:rPr lang="en-US" sz="1600" b="1" i="1">
                <a:solidFill>
                  <a:schemeClr val="tx1">
                    <a:lumMod val="75000"/>
                    <a:lumOff val="25000"/>
                  </a:schemeClr>
                </a:solidFill>
              </a:rPr>
              <a:t>“How to grow?”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BE92F0B4-0506-EF46-A776-4E46501584EE}"/>
              </a:ext>
            </a:extLst>
          </p:cNvPr>
          <p:cNvSpPr txBox="1"/>
          <p:nvPr/>
        </p:nvSpPr>
        <p:spPr>
          <a:xfrm>
            <a:off x="4588486" y="1112109"/>
            <a:ext cx="413951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i="1" dirty="0" err="1"/>
              <a:t>Challenges</a:t>
            </a:r>
            <a:endParaRPr lang="pt-BR" i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E2083853-0C8D-5B4D-8D85-DB75BF58FD26}"/>
              </a:ext>
            </a:extLst>
          </p:cNvPr>
          <p:cNvSpPr txBox="1"/>
          <p:nvPr/>
        </p:nvSpPr>
        <p:spPr>
          <a:xfrm>
            <a:off x="345987" y="1116225"/>
            <a:ext cx="413951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i="1" dirty="0" err="1"/>
              <a:t>Initiatives</a:t>
            </a:r>
            <a:endParaRPr lang="pt-BR" i="1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6D72F5F1-43D6-7448-8B2B-21AA071AE84A}"/>
              </a:ext>
            </a:extLst>
          </p:cNvPr>
          <p:cNvSpPr txBox="1"/>
          <p:nvPr/>
        </p:nvSpPr>
        <p:spPr>
          <a:xfrm>
            <a:off x="374816" y="3970646"/>
            <a:ext cx="4139515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4847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i="1">
                <a:solidFill>
                  <a:schemeClr val="tx1">
                    <a:lumMod val="75000"/>
                    <a:lumOff val="25000"/>
                  </a:schemeClr>
                </a:solidFill>
              </a:rPr>
              <a:t>Broad Information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i="1">
                <a:solidFill>
                  <a:schemeClr val="tx1">
                    <a:lumMod val="75000"/>
                    <a:lumOff val="25000"/>
                  </a:schemeClr>
                </a:solidFill>
              </a:rPr>
              <a:t>Governance improvements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i="1">
                <a:solidFill>
                  <a:schemeClr val="tx1">
                    <a:lumMod val="75000"/>
                    <a:lumOff val="25000"/>
                  </a:schemeClr>
                </a:solidFill>
              </a:rPr>
              <a:t>Transparency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i="1">
                <a:solidFill>
                  <a:schemeClr val="tx1">
                    <a:lumMod val="75000"/>
                    <a:lumOff val="25000"/>
                  </a:schemeClr>
                </a:solidFill>
              </a:rPr>
              <a:t>Digital processes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i="1">
                <a:solidFill>
                  <a:schemeClr val="tx1">
                    <a:lumMod val="75000"/>
                    <a:lumOff val="25000"/>
                  </a:schemeClr>
                </a:solidFill>
              </a:rPr>
              <a:t>App with real time quotations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C03F61DA-3080-B842-94BE-1ED45BD2EA85}"/>
              </a:ext>
            </a:extLst>
          </p:cNvPr>
          <p:cNvSpPr txBox="1"/>
          <p:nvPr/>
        </p:nvSpPr>
        <p:spPr>
          <a:xfrm>
            <a:off x="374817" y="3554630"/>
            <a:ext cx="413951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i="1" dirty="0" err="1"/>
              <a:t>Strategies</a:t>
            </a:r>
            <a:endParaRPr lang="pt-BR" i="1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76944ECF-1FAD-1E4B-9ADB-B28BCC95F908}"/>
              </a:ext>
            </a:extLst>
          </p:cNvPr>
          <p:cNvSpPr txBox="1"/>
          <p:nvPr/>
        </p:nvSpPr>
        <p:spPr>
          <a:xfrm>
            <a:off x="4604960" y="3974762"/>
            <a:ext cx="4139515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4847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Market recognition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new investors in 2014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Financial break even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Beat competition, </a:t>
            </a: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market leadership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Capitalization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26C24773-A1A2-C34E-AA57-90218E0EF8E1}"/>
              </a:ext>
            </a:extLst>
          </p:cNvPr>
          <p:cNvSpPr txBox="1"/>
          <p:nvPr/>
        </p:nvSpPr>
        <p:spPr>
          <a:xfrm>
            <a:off x="4604961" y="3558746"/>
            <a:ext cx="413951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i="1" dirty="0" err="1"/>
              <a:t>Results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2636160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B3C0260-2CD0-CF47-80BF-94BEB6EEE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25" y="6263642"/>
            <a:ext cx="1333823" cy="516769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BF9CCAA5-77C9-8547-AB79-A16F2E0D9D95}"/>
              </a:ext>
            </a:extLst>
          </p:cNvPr>
          <p:cNvCxnSpPr>
            <a:cxnSpLocks/>
          </p:cNvCxnSpPr>
          <p:nvPr/>
        </p:nvCxnSpPr>
        <p:spPr>
          <a:xfrm>
            <a:off x="135925" y="6215451"/>
            <a:ext cx="8884507" cy="0"/>
          </a:xfrm>
          <a:prstGeom prst="line">
            <a:avLst/>
          </a:prstGeom>
          <a:ln w="38100">
            <a:solidFill>
              <a:srgbClr val="0048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0B7BBA12-3C17-0248-9833-E01DD3C028B4}"/>
              </a:ext>
            </a:extLst>
          </p:cNvPr>
          <p:cNvSpPr txBox="1"/>
          <p:nvPr/>
        </p:nvSpPr>
        <p:spPr>
          <a:xfrm>
            <a:off x="457199" y="197706"/>
            <a:ext cx="8118389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Shareholders</a:t>
            </a:r>
            <a:endParaRPr lang="pt-BR" sz="2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EF0708E-E0DB-3241-9AD6-49DE888309CD}"/>
              </a:ext>
            </a:extLst>
          </p:cNvPr>
          <p:cNvSpPr txBox="1"/>
          <p:nvPr/>
        </p:nvSpPr>
        <p:spPr>
          <a:xfrm>
            <a:off x="6820931" y="6363727"/>
            <a:ext cx="21056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i="1" dirty="0" err="1">
                <a:solidFill>
                  <a:srgbClr val="004847"/>
                </a:solidFill>
              </a:rPr>
              <a:t>Brazil</a:t>
            </a:r>
            <a:r>
              <a:rPr lang="pt-BR" sz="1600" b="1" i="1" dirty="0">
                <a:solidFill>
                  <a:srgbClr val="004847"/>
                </a:solidFill>
              </a:rPr>
              <a:t> Power Exchange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503B8C00-3541-8745-9E07-8AFF8B0C6FB1}"/>
              </a:ext>
            </a:extLst>
          </p:cNvPr>
          <p:cNvSpPr txBox="1"/>
          <p:nvPr/>
        </p:nvSpPr>
        <p:spPr>
          <a:xfrm>
            <a:off x="457198" y="5038135"/>
            <a:ext cx="8118389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4847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Currently 33 shareholders, 12 new ones 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2017 plus </a:t>
            </a: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 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Main motivation: BBCE &amp; Market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group holds 34% of market share x CCEE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BFEF4671-FCA3-7B45-9438-10198A60A8B6}"/>
              </a:ext>
            </a:extLst>
          </p:cNvPr>
          <p:cNvSpPr txBox="1"/>
          <p:nvPr/>
        </p:nvSpPr>
        <p:spPr>
          <a:xfrm>
            <a:off x="457201" y="4642873"/>
            <a:ext cx="811838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Shareholders</a:t>
            </a:r>
            <a:endParaRPr lang="pt-BR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xmlns="" id="{54D71B5D-264C-D441-8F2A-FBCA649AFED7}"/>
              </a:ext>
            </a:extLst>
          </p:cNvPr>
          <p:cNvCxnSpPr/>
          <p:nvPr/>
        </p:nvCxnSpPr>
        <p:spPr>
          <a:xfrm>
            <a:off x="4769708" y="919720"/>
            <a:ext cx="0" cy="333877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FEF8E276-DCFB-DA4C-83EC-1611276AEAA0}"/>
              </a:ext>
            </a:extLst>
          </p:cNvPr>
          <p:cNvSpPr txBox="1"/>
          <p:nvPr/>
        </p:nvSpPr>
        <p:spPr>
          <a:xfrm>
            <a:off x="1927659" y="754448"/>
            <a:ext cx="125066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1600" dirty="0"/>
              <a:t>2012 &amp; 2014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66BF9439-0EFC-8041-B07B-91BDFB93A04A}"/>
              </a:ext>
            </a:extLst>
          </p:cNvPr>
          <p:cNvSpPr txBox="1"/>
          <p:nvPr/>
        </p:nvSpPr>
        <p:spPr>
          <a:xfrm>
            <a:off x="6464280" y="770354"/>
            <a:ext cx="125066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1600" dirty="0"/>
              <a:t>2017 &amp; 2018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C2A22F61-7F06-41FF-8AE2-2F1D2BED5C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0" t="8387" r="5359" b="6568"/>
          <a:stretch/>
        </p:blipFill>
        <p:spPr>
          <a:xfrm>
            <a:off x="272292" y="1204007"/>
            <a:ext cx="862020" cy="830993"/>
          </a:xfrm>
          <a:prstGeom prst="flowChartConnector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7171A477-C5EC-4B70-8489-08F03370DB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7" t="10512" r="10956" b="13518"/>
          <a:stretch/>
        </p:blipFill>
        <p:spPr>
          <a:xfrm>
            <a:off x="1190427" y="1201710"/>
            <a:ext cx="904892" cy="830992"/>
          </a:xfrm>
          <a:prstGeom prst="flowChartConnector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1026014A-F378-4DFC-A8D2-44621D482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439" y="1272375"/>
            <a:ext cx="830992" cy="830992"/>
          </a:xfrm>
          <a:prstGeom prst="flowChartConnector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8991AE55-16A9-434B-B879-190CDA70C5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119" y="1358201"/>
            <a:ext cx="523220" cy="52322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33E40E77-F592-42A4-9887-58DE6726312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8" b="33478"/>
          <a:stretch/>
        </p:blipFill>
        <p:spPr>
          <a:xfrm>
            <a:off x="3853175" y="1535630"/>
            <a:ext cx="890061" cy="236097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1E955B54-8779-453D-959A-0BF4ECB80B0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16" b="8071"/>
          <a:stretch/>
        </p:blipFill>
        <p:spPr>
          <a:xfrm>
            <a:off x="342359" y="2133717"/>
            <a:ext cx="1139908" cy="338554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4F12B518-2ABB-4722-B299-362408C953A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4"/>
          <a:stretch/>
        </p:blipFill>
        <p:spPr>
          <a:xfrm>
            <a:off x="1685176" y="2047212"/>
            <a:ext cx="738156" cy="452882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F249CFD2-ABCE-40FA-B424-3DFAAF90FA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705" y="2106758"/>
            <a:ext cx="1107229" cy="50802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xmlns="" id="{F3F8BC07-E364-49E6-9F78-AFDEFA9970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535" y="2186590"/>
            <a:ext cx="850916" cy="299110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xmlns="" id="{62275C54-D418-4A89-8342-16E5CF5ABBB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8" t="16368" r="25449" b="31444"/>
          <a:stretch/>
        </p:blipFill>
        <p:spPr>
          <a:xfrm>
            <a:off x="271109" y="2686333"/>
            <a:ext cx="791084" cy="626155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xmlns="" id="{19E4C71E-DE4C-4EB4-AA74-BDFF17625C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118" y="2875196"/>
            <a:ext cx="1144924" cy="244960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xmlns="" id="{33D72922-C1C7-47AB-9BC8-DA4BF678DE9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59"/>
          <a:stretch/>
        </p:blipFill>
        <p:spPr>
          <a:xfrm>
            <a:off x="2465661" y="2771330"/>
            <a:ext cx="1194240" cy="463518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8AEED26F-F3B1-4CAA-9EED-89FA6F0BC17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25" y="3617088"/>
            <a:ext cx="1522738" cy="286537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xmlns="" id="{6DCE2CA2-09F5-4289-84D5-8D5F9D092D1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6" t="18168" r="11341" b="15638"/>
          <a:stretch/>
        </p:blipFill>
        <p:spPr>
          <a:xfrm>
            <a:off x="1857963" y="3499236"/>
            <a:ext cx="1245941" cy="367829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EA9DA7DE-647B-467D-8900-4A217352B83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535" y="2664236"/>
            <a:ext cx="788949" cy="668367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xmlns="" id="{6091C2FA-42D6-4030-AC9C-4C4150D5C53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854" y="3525398"/>
            <a:ext cx="1413630" cy="380978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xmlns="" id="{3D0BC76B-76ED-4A7D-A74A-7D63DD351D34}"/>
              </a:ext>
            </a:extLst>
          </p:cNvPr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06" y="4032832"/>
            <a:ext cx="738113" cy="424434"/>
          </a:xfrm>
          <a:prstGeom prst="flowChartConnector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xmlns="" id="{8D31323D-832B-40FF-B2E6-0885BE31E42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332" y="4035505"/>
            <a:ext cx="1010814" cy="422961"/>
          </a:xfrm>
          <a:prstGeom prst="flowChartConnector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xmlns="" id="{24792E74-F802-462E-8771-85D1C9C1FB7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103" y="1294616"/>
            <a:ext cx="872031" cy="523219"/>
          </a:xfrm>
          <a:prstGeom prst="flowChartConnector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xmlns="" id="{9786295B-DCB0-4D94-9686-F334C60A996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107" y="1257183"/>
            <a:ext cx="1267607" cy="521530"/>
          </a:xfrm>
          <a:prstGeom prst="flowChartConnector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xmlns="" id="{C00D1523-F647-41D0-8CBC-18EEB91DBEE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693" y="1320825"/>
            <a:ext cx="1215973" cy="369323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xmlns="" id="{424E0567-CB4C-49F0-8E0C-1D60787AC2B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954" y="1925649"/>
            <a:ext cx="565885" cy="761449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xmlns="" id="{090D725E-D6D8-4580-AAEE-74BB4477E094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6" b="36818"/>
          <a:stretch/>
        </p:blipFill>
        <p:spPr>
          <a:xfrm>
            <a:off x="5743146" y="2073895"/>
            <a:ext cx="1184490" cy="317629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xmlns="" id="{D80CE9F1-AD9D-406A-9736-8340CB5FE0D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127" y="2133716"/>
            <a:ext cx="1881827" cy="332239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xmlns="" id="{BA567C34-64F7-4886-AD3F-E804084D7A27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9" b="34565"/>
          <a:stretch/>
        </p:blipFill>
        <p:spPr>
          <a:xfrm>
            <a:off x="6452499" y="2787840"/>
            <a:ext cx="1092514" cy="369332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xmlns="" id="{F28F8164-10EB-480B-9859-34A3D06DAF56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03"/>
          <a:stretch/>
        </p:blipFill>
        <p:spPr>
          <a:xfrm>
            <a:off x="7923882" y="2708297"/>
            <a:ext cx="708301" cy="539574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xmlns="" id="{F186F1AA-B76A-457B-8CFD-B5D95BAB92F5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25" b="36740"/>
          <a:stretch/>
        </p:blipFill>
        <p:spPr>
          <a:xfrm>
            <a:off x="6199358" y="3448649"/>
            <a:ext cx="1339262" cy="359393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xmlns="" id="{A181FDF7-4F52-461A-860E-5A96AD2C455B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067" y="4031027"/>
            <a:ext cx="1869017" cy="239619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xmlns="" id="{270CF331-3A51-4FB7-87C9-FF7864108619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396" y="3396146"/>
            <a:ext cx="1346823" cy="494916"/>
          </a:xfrm>
          <a:prstGeom prst="rect">
            <a:avLst/>
          </a:prstGeom>
        </p:spPr>
      </p:pic>
      <p:pic>
        <p:nvPicPr>
          <p:cNvPr id="42" name="Gráfico 41">
            <a:extLst>
              <a:ext uri="{FF2B5EF4-FFF2-40B4-BE49-F238E27FC236}">
                <a16:creationId xmlns:a16="http://schemas.microsoft.com/office/drawing/2014/main" xmlns="" id="{6F8D11B5-36AF-490C-828E-EB6FBB9A4625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tretch>
            <a:fillRect/>
          </a:stretch>
        </p:blipFill>
        <p:spPr>
          <a:xfrm>
            <a:off x="7050668" y="3871811"/>
            <a:ext cx="1153455" cy="557818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xmlns="" id="{57251BDB-2CD4-42FB-B91E-6D598456F2DA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37"/>
          <a:stretch/>
        </p:blipFill>
        <p:spPr>
          <a:xfrm>
            <a:off x="4754117" y="3292382"/>
            <a:ext cx="1376555" cy="644684"/>
          </a:xfrm>
          <a:prstGeom prst="rect">
            <a:avLst/>
          </a:prstGeom>
        </p:spPr>
      </p:pic>
      <p:pic>
        <p:nvPicPr>
          <p:cNvPr id="44" name="Imagem 43">
            <a:extLst>
              <a:ext uri="{FF2B5EF4-FFF2-40B4-BE49-F238E27FC236}">
                <a16:creationId xmlns:a16="http://schemas.microsoft.com/office/drawing/2014/main" xmlns="" id="{9849F71A-346E-46D8-A262-76CA00C73CFB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965963" y="2747984"/>
            <a:ext cx="1210997" cy="44201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3E111A63-7E6B-AA4B-9314-C401AF9BFAA4}"/>
              </a:ext>
            </a:extLst>
          </p:cNvPr>
          <p:cNvSpPr/>
          <p:nvPr/>
        </p:nvSpPr>
        <p:spPr>
          <a:xfrm>
            <a:off x="3272730" y="4017279"/>
            <a:ext cx="1258499" cy="424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DB Participações</a:t>
            </a:r>
          </a:p>
        </p:txBody>
      </p:sp>
    </p:spTree>
    <p:extLst>
      <p:ext uri="{BB962C8B-B14F-4D97-AF65-F5344CB8AC3E}">
        <p14:creationId xmlns:p14="http://schemas.microsoft.com/office/powerpoint/2010/main" val="221451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B3C0260-2CD0-CF47-80BF-94BEB6EEE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25" y="6263642"/>
            <a:ext cx="1333823" cy="516769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BF9CCAA5-77C9-8547-AB79-A16F2E0D9D95}"/>
              </a:ext>
            </a:extLst>
          </p:cNvPr>
          <p:cNvCxnSpPr>
            <a:cxnSpLocks/>
          </p:cNvCxnSpPr>
          <p:nvPr/>
        </p:nvCxnSpPr>
        <p:spPr>
          <a:xfrm>
            <a:off x="135925" y="6215451"/>
            <a:ext cx="8884507" cy="0"/>
          </a:xfrm>
          <a:prstGeom prst="line">
            <a:avLst/>
          </a:prstGeom>
          <a:ln w="38100">
            <a:solidFill>
              <a:srgbClr val="0048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0B7BBA12-3C17-0248-9833-E01DD3C028B4}"/>
              </a:ext>
            </a:extLst>
          </p:cNvPr>
          <p:cNvSpPr txBox="1"/>
          <p:nvPr/>
        </p:nvSpPr>
        <p:spPr>
          <a:xfrm>
            <a:off x="457199" y="197706"/>
            <a:ext cx="8118389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Shareholders diversified profile and businesses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EF0708E-E0DB-3241-9AD6-49DE888309CD}"/>
              </a:ext>
            </a:extLst>
          </p:cNvPr>
          <p:cNvSpPr txBox="1"/>
          <p:nvPr/>
        </p:nvSpPr>
        <p:spPr>
          <a:xfrm>
            <a:off x="6820931" y="6363727"/>
            <a:ext cx="21056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i="1" dirty="0" err="1">
                <a:solidFill>
                  <a:srgbClr val="004847"/>
                </a:solidFill>
              </a:rPr>
              <a:t>Brazil</a:t>
            </a:r>
            <a:r>
              <a:rPr lang="pt-BR" sz="1600" b="1" i="1" dirty="0">
                <a:solidFill>
                  <a:srgbClr val="004847"/>
                </a:solidFill>
              </a:rPr>
              <a:t> Power Exchange</a:t>
            </a:r>
          </a:p>
        </p:txBody>
      </p:sp>
      <p:pic>
        <p:nvPicPr>
          <p:cNvPr id="13" name="Picture 4" descr="W:\Marketing\BBCE_Identidade\Logotipos Parceiros\Sócios\Capitale\logo1_reflexo.jpg">
            <a:extLst>
              <a:ext uri="{FF2B5EF4-FFF2-40B4-BE49-F238E27FC236}">
                <a16:creationId xmlns:a16="http://schemas.microsoft.com/office/drawing/2014/main" xmlns="" id="{50BF4D29-19EC-A44D-83C3-D22EC31D1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009" y="2272077"/>
            <a:ext cx="1382565" cy="6855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xmlns="" id="{DEC3A31E-A747-844F-B7B3-E6096F59E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88" y="2874823"/>
            <a:ext cx="1008963" cy="3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81A78EB9-3429-3F4D-ADB4-31C05F377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95" y="4306002"/>
            <a:ext cx="880498" cy="55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W:\Marketing\BBCE_Identidade\Logotipos Parceiros\Sócios\EDP\EDP_P1_cs_sa_poli_fb_rgb.jpg">
            <a:extLst>
              <a:ext uri="{FF2B5EF4-FFF2-40B4-BE49-F238E27FC236}">
                <a16:creationId xmlns:a16="http://schemas.microsoft.com/office/drawing/2014/main" xmlns="" id="{1913C4AF-0458-2D4F-B1E0-AAD9E613B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1" y="703332"/>
            <a:ext cx="962852" cy="7165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9" descr="W:\Marketing\BBCE_Identidade\Logotipos Parceiros\Sócios\Tradener\logo tradener.jpg">
            <a:extLst>
              <a:ext uri="{FF2B5EF4-FFF2-40B4-BE49-F238E27FC236}">
                <a16:creationId xmlns:a16="http://schemas.microsoft.com/office/drawing/2014/main" xmlns="" id="{F162F4BF-72C7-9645-A6AB-AFBE2CAB4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854" y="3400011"/>
            <a:ext cx="1048740" cy="300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AE7D1A15-BA94-2D4B-AF9F-0CAEDB4591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530" y="1309196"/>
            <a:ext cx="1148522" cy="300199"/>
          </a:xfrm>
          <a:prstGeom prst="rect">
            <a:avLst/>
          </a:prstGeom>
        </p:spPr>
      </p:pic>
      <p:pic>
        <p:nvPicPr>
          <p:cNvPr id="19" name="Picture 11" descr="W:\Comercial\Ana\Logo Sócios\Safira.png">
            <a:extLst>
              <a:ext uri="{FF2B5EF4-FFF2-40B4-BE49-F238E27FC236}">
                <a16:creationId xmlns:a16="http://schemas.microsoft.com/office/drawing/2014/main" xmlns="" id="{38EE9FCE-5F46-D348-91F6-24D859351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806" y="1482956"/>
            <a:ext cx="1607170" cy="53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xmlns="" id="{FFC7E724-6FCB-B64A-9D12-5DB62E312A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541833"/>
              </p:ext>
            </p:extLst>
          </p:nvPr>
        </p:nvGraphicFramePr>
        <p:xfrm>
          <a:off x="411088" y="3375987"/>
          <a:ext cx="1008963" cy="441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Acrobat Document" r:id="rId11" imgW="3962192" imgH="1733513" progId="AcroExch.Document.DC">
                  <p:embed/>
                </p:oleObj>
              </mc:Choice>
              <mc:Fallback>
                <p:oleObj name="Acrobat Document" r:id="rId11" imgW="3962192" imgH="1733513" progId="AcroExch.Document.DC">
                  <p:embed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1088" y="3375987"/>
                        <a:ext cx="1008963" cy="4414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" descr="W:\Comercial\Ana\Logo Sócios\Atmo.png">
            <a:extLst>
              <a:ext uri="{FF2B5EF4-FFF2-40B4-BE49-F238E27FC236}">
                <a16:creationId xmlns:a16="http://schemas.microsoft.com/office/drawing/2014/main" xmlns="" id="{9F65482C-3B1B-BD43-B339-034DF9750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008" y="3577246"/>
            <a:ext cx="1382565" cy="75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W:\Comercial\Ana\Logo Sócios\Celer.jpg">
            <a:extLst>
              <a:ext uri="{FF2B5EF4-FFF2-40B4-BE49-F238E27FC236}">
                <a16:creationId xmlns:a16="http://schemas.microsoft.com/office/drawing/2014/main" xmlns="" id="{BB067410-8695-3349-987D-2AF1D9F7E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49" y="4938292"/>
            <a:ext cx="1494965" cy="29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W:\Comercial\Ana\Logo Sócios\Paulista.png">
            <a:extLst>
              <a:ext uri="{FF2B5EF4-FFF2-40B4-BE49-F238E27FC236}">
                <a16:creationId xmlns:a16="http://schemas.microsoft.com/office/drawing/2014/main" xmlns="" id="{C1A26A3B-2490-014B-9FE2-2A3AA7A0F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03" y="5376932"/>
            <a:ext cx="1234454" cy="29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W:\Comercial\Ana\Logo Sócios\Matrix.jpg">
            <a:extLst>
              <a:ext uri="{FF2B5EF4-FFF2-40B4-BE49-F238E27FC236}">
                <a16:creationId xmlns:a16="http://schemas.microsoft.com/office/drawing/2014/main" xmlns="" id="{45D19D1D-4DE5-384C-9422-7D212C03C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21" y="1612180"/>
            <a:ext cx="1102954" cy="46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A4A0A3B8-C7F6-FF42-9D03-A33D8C4F08F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36495" y="1055299"/>
            <a:ext cx="980579" cy="279373"/>
          </a:xfrm>
          <a:prstGeom prst="rect">
            <a:avLst/>
          </a:prstGeom>
        </p:spPr>
      </p:pic>
      <p:sp>
        <p:nvSpPr>
          <p:cNvPr id="26" name="Seta para a Direita 25">
            <a:extLst>
              <a:ext uri="{FF2B5EF4-FFF2-40B4-BE49-F238E27FC236}">
                <a16:creationId xmlns:a16="http://schemas.microsoft.com/office/drawing/2014/main" xmlns="" id="{BED6AC4D-B0E7-A34F-9D07-B4290F53E111}"/>
              </a:ext>
            </a:extLst>
          </p:cNvPr>
          <p:cNvSpPr/>
          <p:nvPr/>
        </p:nvSpPr>
        <p:spPr>
          <a:xfrm>
            <a:off x="1703672" y="833896"/>
            <a:ext cx="359907" cy="168350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91446BF2-D8E1-0C42-ACF9-63C07887C7DE}"/>
              </a:ext>
            </a:extLst>
          </p:cNvPr>
          <p:cNvSpPr txBox="1"/>
          <p:nvPr/>
        </p:nvSpPr>
        <p:spPr>
          <a:xfrm>
            <a:off x="2170650" y="1086671"/>
            <a:ext cx="2055369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International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pt-BR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CTG(China)</a:t>
            </a:r>
          </a:p>
          <a:p>
            <a:r>
              <a:rPr lang="pt-BR" sz="16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MacQuarie</a:t>
            </a:r>
            <a:r>
              <a:rPr lang="pt-BR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pt-BR" sz="16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Australia</a:t>
            </a:r>
            <a:r>
              <a:rPr lang="pt-BR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r>
              <a:rPr lang="pt-BR" sz="16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Duferco</a:t>
            </a:r>
            <a:r>
              <a:rPr lang="pt-BR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pt-BR" sz="16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Swiss</a:t>
            </a:r>
            <a:r>
              <a:rPr lang="pt-BR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r>
              <a:rPr lang="pt-BR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Enel(</a:t>
            </a:r>
            <a:r>
              <a:rPr lang="pt-BR" sz="16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Italia</a:t>
            </a:r>
            <a:r>
              <a:rPr lang="pt-BR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28" name="Seta para a Direita 27">
            <a:extLst>
              <a:ext uri="{FF2B5EF4-FFF2-40B4-BE49-F238E27FC236}">
                <a16:creationId xmlns:a16="http://schemas.microsoft.com/office/drawing/2014/main" xmlns="" id="{239C5D98-D2A6-C142-8BC7-C57788BADE11}"/>
              </a:ext>
            </a:extLst>
          </p:cNvPr>
          <p:cNvSpPr/>
          <p:nvPr/>
        </p:nvSpPr>
        <p:spPr>
          <a:xfrm>
            <a:off x="1732503" y="2673186"/>
            <a:ext cx="347550" cy="1303856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69BA9025-8B01-FF4B-B9AC-2E9969F72EE3}"/>
              </a:ext>
            </a:extLst>
          </p:cNvPr>
          <p:cNvSpPr txBox="1"/>
          <p:nvPr/>
        </p:nvSpPr>
        <p:spPr>
          <a:xfrm>
            <a:off x="2236551" y="2865582"/>
            <a:ext cx="1989469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# </a:t>
            </a:r>
            <a:r>
              <a:rPr lang="pt-BR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clients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1st &amp; 2nd</a:t>
            </a:r>
          </a:p>
          <a:p>
            <a:r>
              <a:rPr lang="pt-BR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+1.200</a:t>
            </a:r>
          </a:p>
          <a:p>
            <a:r>
              <a:rPr lang="pt-BR" sz="1600" i="1">
                <a:solidFill>
                  <a:schemeClr val="tx1">
                    <a:lumMod val="75000"/>
                    <a:lumOff val="25000"/>
                  </a:schemeClr>
                </a:solidFill>
              </a:rPr>
              <a:t>+500</a:t>
            </a:r>
            <a:endParaRPr lang="pt-BR" sz="1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Seta para a Direita 29">
            <a:extLst>
              <a:ext uri="{FF2B5EF4-FFF2-40B4-BE49-F238E27FC236}">
                <a16:creationId xmlns:a16="http://schemas.microsoft.com/office/drawing/2014/main" xmlns="" id="{6D1498BD-0F12-E24D-BFB4-2C2F498FA36D}"/>
              </a:ext>
            </a:extLst>
          </p:cNvPr>
          <p:cNvSpPr/>
          <p:nvPr/>
        </p:nvSpPr>
        <p:spPr>
          <a:xfrm>
            <a:off x="1770734" y="4090012"/>
            <a:ext cx="350506" cy="1730232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69720D74-35C8-7C4C-85CF-A354DEA9D81F}"/>
              </a:ext>
            </a:extLst>
          </p:cNvPr>
          <p:cNvSpPr txBox="1"/>
          <p:nvPr/>
        </p:nvSpPr>
        <p:spPr>
          <a:xfrm>
            <a:off x="2211836" y="4595531"/>
            <a:ext cx="2234908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Financial</a:t>
            </a:r>
          </a:p>
          <a:p>
            <a:r>
              <a:rPr lang="pt-BR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Private </a:t>
            </a:r>
            <a:r>
              <a:rPr lang="pt-BR" sz="16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Investment</a:t>
            </a:r>
            <a:r>
              <a:rPr lang="pt-BR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Fund</a:t>
            </a:r>
            <a:endParaRPr lang="pt-BR" sz="1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6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Mid</a:t>
            </a:r>
            <a:r>
              <a:rPr lang="pt-BR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Size</a:t>
            </a:r>
            <a:r>
              <a:rPr lang="pt-BR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Banks</a:t>
            </a:r>
          </a:p>
        </p:txBody>
      </p:sp>
      <p:pic>
        <p:nvPicPr>
          <p:cNvPr id="32" name="Picture 9" descr="W:\Marketing\BBCE_Identidade\Logotipos Parceiros\Sócios\Diferencial\LOGO Diferencial ALTA.JPG">
            <a:extLst>
              <a:ext uri="{FF2B5EF4-FFF2-40B4-BE49-F238E27FC236}">
                <a16:creationId xmlns:a16="http://schemas.microsoft.com/office/drawing/2014/main" xmlns="" id="{3AE912A2-B7C8-3448-BB98-881116432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443" y="2900743"/>
            <a:ext cx="997605" cy="374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Seta para a Direita 32">
            <a:extLst>
              <a:ext uri="{FF2B5EF4-FFF2-40B4-BE49-F238E27FC236}">
                <a16:creationId xmlns:a16="http://schemas.microsoft.com/office/drawing/2014/main" xmlns="" id="{B8E6C46A-4E59-D54D-8A29-A37B546E6219}"/>
              </a:ext>
            </a:extLst>
          </p:cNvPr>
          <p:cNvSpPr/>
          <p:nvPr/>
        </p:nvSpPr>
        <p:spPr>
          <a:xfrm>
            <a:off x="6283359" y="762272"/>
            <a:ext cx="347550" cy="1303856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xmlns="" id="{4FC5E7CF-BEF9-C34C-85AE-1159566CDF03}"/>
              </a:ext>
            </a:extLst>
          </p:cNvPr>
          <p:cNvSpPr txBox="1"/>
          <p:nvPr/>
        </p:nvSpPr>
        <p:spPr>
          <a:xfrm>
            <a:off x="6737979" y="1065881"/>
            <a:ext cx="1989469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Abroad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Operations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Chile</a:t>
            </a:r>
          </a:p>
          <a:p>
            <a:r>
              <a:rPr lang="pt-BR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Peru</a:t>
            </a:r>
          </a:p>
        </p:txBody>
      </p:sp>
      <p:sp>
        <p:nvSpPr>
          <p:cNvPr id="35" name="Seta para a Direita 34">
            <a:extLst>
              <a:ext uri="{FF2B5EF4-FFF2-40B4-BE49-F238E27FC236}">
                <a16:creationId xmlns:a16="http://schemas.microsoft.com/office/drawing/2014/main" xmlns="" id="{70F1E7AF-B436-634D-A860-DBB2326D30CE}"/>
              </a:ext>
            </a:extLst>
          </p:cNvPr>
          <p:cNvSpPr/>
          <p:nvPr/>
        </p:nvSpPr>
        <p:spPr>
          <a:xfrm>
            <a:off x="6309494" y="2484340"/>
            <a:ext cx="347550" cy="1762275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C5CA70BA-6053-E14D-9158-E39E9F7B32AE}"/>
              </a:ext>
            </a:extLst>
          </p:cNvPr>
          <p:cNvSpPr txBox="1"/>
          <p:nvPr/>
        </p:nvSpPr>
        <p:spPr>
          <a:xfrm>
            <a:off x="6776471" y="2936234"/>
            <a:ext cx="2055369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Generation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DG</a:t>
            </a:r>
          </a:p>
          <a:p>
            <a:r>
              <a:rPr lang="pt-BR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Waste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Energy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xmlns="" id="{385C2245-C0B4-B845-A874-2DC679217F64}"/>
              </a:ext>
            </a:extLst>
          </p:cNvPr>
          <p:cNvSpPr txBox="1"/>
          <p:nvPr/>
        </p:nvSpPr>
        <p:spPr>
          <a:xfrm>
            <a:off x="5073791" y="5547684"/>
            <a:ext cx="3758049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Pipeline</a:t>
            </a:r>
          </a:p>
          <a:p>
            <a:r>
              <a:rPr lang="pt-BR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CPFL(</a:t>
            </a:r>
            <a:r>
              <a:rPr lang="pt-BR" sz="16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State</a:t>
            </a:r>
            <a:r>
              <a:rPr lang="pt-BR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Grid); </a:t>
            </a:r>
            <a:r>
              <a:rPr lang="pt-BR" sz="16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Engie</a:t>
            </a:r>
            <a:r>
              <a:rPr lang="pt-BR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xmlns="" id="{5D5FF9CD-667A-D245-8BF0-A0016E3852D1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37"/>
          <a:stretch/>
        </p:blipFill>
        <p:spPr>
          <a:xfrm>
            <a:off x="5034360" y="4466296"/>
            <a:ext cx="965688" cy="452262"/>
          </a:xfrm>
          <a:prstGeom prst="rect">
            <a:avLst/>
          </a:prstGeom>
        </p:spPr>
      </p:pic>
      <p:pic>
        <p:nvPicPr>
          <p:cNvPr id="39" name="Picture 11" descr="W:\Comercial\Ana\Logo Sócios\Safira.png">
            <a:extLst>
              <a:ext uri="{FF2B5EF4-FFF2-40B4-BE49-F238E27FC236}">
                <a16:creationId xmlns:a16="http://schemas.microsoft.com/office/drawing/2014/main" xmlns="" id="{250C7678-CA85-E442-A189-DA8F0FFE1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909" y="4893435"/>
            <a:ext cx="1252316" cy="47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xmlns="" id="{4FDE7AD8-F8D6-9C44-8EC6-16B1CEABD07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72833" y="2055495"/>
            <a:ext cx="894265" cy="326407"/>
          </a:xfrm>
          <a:prstGeom prst="rect">
            <a:avLst/>
          </a:prstGeom>
        </p:spPr>
      </p:pic>
      <p:sp>
        <p:nvSpPr>
          <p:cNvPr id="41" name="Seta para a Direita 40">
            <a:extLst>
              <a:ext uri="{FF2B5EF4-FFF2-40B4-BE49-F238E27FC236}">
                <a16:creationId xmlns:a16="http://schemas.microsoft.com/office/drawing/2014/main" xmlns="" id="{D7741504-ABD4-EF44-BE93-8DD1A830D3B8}"/>
              </a:ext>
            </a:extLst>
          </p:cNvPr>
          <p:cNvSpPr/>
          <p:nvPr/>
        </p:nvSpPr>
        <p:spPr>
          <a:xfrm>
            <a:off x="6316698" y="4220221"/>
            <a:ext cx="314211" cy="1384616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xmlns="" id="{6282DC7C-D727-E245-9FFE-325B7FB17193}"/>
              </a:ext>
            </a:extLst>
          </p:cNvPr>
          <p:cNvSpPr txBox="1"/>
          <p:nvPr/>
        </p:nvSpPr>
        <p:spPr>
          <a:xfrm>
            <a:off x="6737979" y="4486202"/>
            <a:ext cx="2055369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Tech</a:t>
            </a:r>
          </a:p>
          <a:p>
            <a:r>
              <a:rPr lang="pt-BR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Blockchain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8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xmlns="" id="{294CEC57-B883-451A-B65B-69E38F7A0FD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Slide do think-cell" r:id="rId5" imgW="396" imgH="396" progId="TCLayout.ActiveDocument.1">
                  <p:embed/>
                </p:oleObj>
              </mc:Choice>
              <mc:Fallback>
                <p:oleObj name="Slide do think-cell" r:id="rId5" imgW="396" imgH="396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xmlns="" id="{294CEC57-B883-451A-B65B-69E38F7A0F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ângulo 1" hidden="1">
            <a:extLst>
              <a:ext uri="{FF2B5EF4-FFF2-40B4-BE49-F238E27FC236}">
                <a16:creationId xmlns:a16="http://schemas.microsoft.com/office/drawing/2014/main" xmlns="" id="{F98922AF-2E02-403B-B96E-0738359FA82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BR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0A8FB280-DA8D-4C6F-9265-2355D96EF2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4553" y="2610841"/>
            <a:ext cx="1038590" cy="76330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C358943-5FDD-4042-B337-C34DC47425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9813" y="998681"/>
            <a:ext cx="759773" cy="75875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16AA0F91-5168-4B94-AE55-7C6783E341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34389" y="1001904"/>
            <a:ext cx="754120" cy="75315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7AFF52E1-8FAD-470B-907C-52772D0348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45065" y="4564152"/>
            <a:ext cx="853866" cy="84472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1341E5A2-4CCD-4229-A096-C5CE6AB26C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36132" y="4505380"/>
            <a:ext cx="991488" cy="892205"/>
          </a:xfrm>
          <a:prstGeom prst="rect">
            <a:avLst/>
          </a:prstGeom>
        </p:spPr>
      </p:pic>
      <p:sp>
        <p:nvSpPr>
          <p:cNvPr id="70" name="Espaço Reservado para Número de Slide 7">
            <a:extLst>
              <a:ext uri="{FF2B5EF4-FFF2-40B4-BE49-F238E27FC236}">
                <a16:creationId xmlns:a16="http://schemas.microsoft.com/office/drawing/2014/main" xmlns="" id="{DC276361-F30B-45C3-A95A-CF226FACA47F}"/>
              </a:ext>
            </a:extLst>
          </p:cNvPr>
          <p:cNvSpPr txBox="1">
            <a:spLocks/>
          </p:cNvSpPr>
          <p:nvPr/>
        </p:nvSpPr>
        <p:spPr>
          <a:xfrm>
            <a:off x="7034400" y="64713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70CD12-2745-45EF-B1F6-5C8057902A86}" type="slidenum">
              <a:rPr lang="pt-BR" smtClean="0">
                <a:solidFill>
                  <a:schemeClr val="bg1">
                    <a:lumMod val="85000"/>
                  </a:schemeClr>
                </a:solidFill>
              </a:rPr>
              <a:pPr/>
              <a:t>6</a:t>
            </a:fld>
            <a:endParaRPr lang="pt-B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1" name="Retângulo 100">
            <a:extLst>
              <a:ext uri="{FF2B5EF4-FFF2-40B4-BE49-F238E27FC236}">
                <a16:creationId xmlns:a16="http://schemas.microsoft.com/office/drawing/2014/main" xmlns="" id="{CE5E8AF6-FE53-4655-A707-37E794116124}"/>
              </a:ext>
            </a:extLst>
          </p:cNvPr>
          <p:cNvSpPr/>
          <p:nvPr/>
        </p:nvSpPr>
        <p:spPr>
          <a:xfrm>
            <a:off x="209439" y="6530217"/>
            <a:ext cx="77327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DOCUMENTO DE USO EXCLUSIVO DOS SÓCIOS DO BBCE, PROIBIDA A REPRODUÇÃO E DIVULGAÇÃO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68D45D5D-44B8-4E7C-BA99-5094FE2CCFAE}"/>
              </a:ext>
            </a:extLst>
          </p:cNvPr>
          <p:cNvSpPr txBox="1"/>
          <p:nvPr/>
        </p:nvSpPr>
        <p:spPr>
          <a:xfrm>
            <a:off x="660439" y="5274549"/>
            <a:ext cx="200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D4B58"/>
                </a:solidFill>
              </a:rPr>
              <a:t>55</a:t>
            </a:r>
          </a:p>
          <a:p>
            <a:pPr algn="ctr"/>
            <a:r>
              <a:rPr lang="pt-BR" sz="1600" dirty="0">
                <a:solidFill>
                  <a:srgbClr val="0D4B58"/>
                </a:solidFill>
              </a:rPr>
              <a:t>NEW COMERS</a:t>
            </a:r>
            <a:endParaRPr lang="pt-BR" dirty="0">
              <a:solidFill>
                <a:srgbClr val="0D4B58"/>
              </a:solidFill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40923573-163C-433A-8C60-54FAB66B09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335" y="4683707"/>
            <a:ext cx="588817" cy="588817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80E53E55-00D3-46D8-8356-B11355D9B949}"/>
              </a:ext>
            </a:extLst>
          </p:cNvPr>
          <p:cNvSpPr txBox="1"/>
          <p:nvPr/>
        </p:nvSpPr>
        <p:spPr>
          <a:xfrm>
            <a:off x="494495" y="3434329"/>
            <a:ext cx="22263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err="1">
                <a:solidFill>
                  <a:srgbClr val="0D4B58"/>
                </a:solidFill>
              </a:rPr>
              <a:t>R</a:t>
            </a:r>
            <a:r>
              <a:rPr lang="pt-BR" sz="3600" b="1" dirty="0">
                <a:solidFill>
                  <a:srgbClr val="0D4B58"/>
                </a:solidFill>
              </a:rPr>
              <a:t>$ 41 Bi</a:t>
            </a:r>
          </a:p>
          <a:p>
            <a:pPr algn="ctr"/>
            <a:r>
              <a:rPr lang="pt-BR" sz="1600" dirty="0">
                <a:solidFill>
                  <a:srgbClr val="0D4B58"/>
                </a:solidFill>
              </a:rPr>
              <a:t>FINANCIAL VOLUME</a:t>
            </a:r>
            <a:endParaRPr lang="pt-BR" dirty="0">
              <a:solidFill>
                <a:srgbClr val="0D4B58"/>
              </a:solidFill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EF63FEB1-2F5E-4D66-A2EB-37D8A8EE1B3A}"/>
              </a:ext>
            </a:extLst>
          </p:cNvPr>
          <p:cNvSpPr txBox="1"/>
          <p:nvPr/>
        </p:nvSpPr>
        <p:spPr>
          <a:xfrm>
            <a:off x="3280326" y="3417232"/>
            <a:ext cx="26925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D4B58"/>
                </a:solidFill>
              </a:rPr>
              <a:t>59.000</a:t>
            </a:r>
          </a:p>
          <a:p>
            <a:pPr algn="ctr"/>
            <a:r>
              <a:rPr lang="pt-BR" sz="1600" dirty="0">
                <a:solidFill>
                  <a:srgbClr val="0D4B58"/>
                </a:solidFill>
              </a:rPr>
              <a:t>CONTRACTS</a:t>
            </a:r>
            <a:endParaRPr lang="pt-BR" dirty="0">
              <a:solidFill>
                <a:srgbClr val="0D4B58"/>
              </a:solidFill>
            </a:endParaRP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xmlns="" id="{982E17B2-C849-4C75-9691-17878DDD4235}"/>
              </a:ext>
            </a:extLst>
          </p:cNvPr>
          <p:cNvCxnSpPr>
            <a:cxnSpLocks/>
          </p:cNvCxnSpPr>
          <p:nvPr/>
        </p:nvCxnSpPr>
        <p:spPr>
          <a:xfrm>
            <a:off x="3113885" y="1351218"/>
            <a:ext cx="0" cy="44128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xmlns="" id="{023044E8-A8AC-4A77-BBF1-01EE5495AD0B}"/>
              </a:ext>
            </a:extLst>
          </p:cNvPr>
          <p:cNvCxnSpPr>
            <a:cxnSpLocks/>
          </p:cNvCxnSpPr>
          <p:nvPr/>
        </p:nvCxnSpPr>
        <p:spPr>
          <a:xfrm>
            <a:off x="6150318" y="1450632"/>
            <a:ext cx="0" cy="44128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AD4C04B6-AF4C-4EA1-A209-53F33C5757E8}"/>
              </a:ext>
            </a:extLst>
          </p:cNvPr>
          <p:cNvSpPr txBox="1"/>
          <p:nvPr/>
        </p:nvSpPr>
        <p:spPr>
          <a:xfrm>
            <a:off x="6285609" y="1719225"/>
            <a:ext cx="2692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D4B58"/>
                </a:solidFill>
              </a:rPr>
              <a:t>R$9.1M</a:t>
            </a:r>
          </a:p>
          <a:p>
            <a:pPr algn="ctr"/>
            <a:r>
              <a:rPr lang="pt-BR" sz="1600" dirty="0">
                <a:solidFill>
                  <a:srgbClr val="0D4B58"/>
                </a:solidFill>
              </a:rPr>
              <a:t>NET INCOME</a:t>
            </a:r>
            <a:endParaRPr lang="pt-BR" dirty="0">
              <a:solidFill>
                <a:srgbClr val="0D4B58"/>
              </a:solidFill>
            </a:endParaRP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xmlns="" id="{252F9054-F6A1-4F42-8885-6BB7D3D5B7BD}"/>
              </a:ext>
            </a:extLst>
          </p:cNvPr>
          <p:cNvSpPr txBox="1">
            <a:spLocks/>
          </p:cNvSpPr>
          <p:nvPr/>
        </p:nvSpPr>
        <p:spPr bwMode="auto">
          <a:xfrm>
            <a:off x="348240" y="112713"/>
            <a:ext cx="8578331" cy="533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0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 defTabSz="914400">
              <a:defRPr/>
            </a:pPr>
            <a:r>
              <a:rPr lang="pt-BR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ＭＳ Ｐゴシック"/>
                <a:cs typeface="Tahoma"/>
              </a:rPr>
              <a:t>General Info - 2018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xmlns="" id="{2C7F8E5C-0CB9-4C4B-B936-CF5590CD9492}"/>
              </a:ext>
            </a:extLst>
          </p:cNvPr>
          <p:cNvSpPr txBox="1"/>
          <p:nvPr/>
        </p:nvSpPr>
        <p:spPr>
          <a:xfrm>
            <a:off x="6285609" y="3403551"/>
            <a:ext cx="2692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D4B58"/>
                </a:solidFill>
              </a:rPr>
              <a:t>137</a:t>
            </a:r>
          </a:p>
          <a:p>
            <a:pPr algn="ctr"/>
            <a:r>
              <a:rPr lang="pt-BR" sz="1600" dirty="0">
                <a:solidFill>
                  <a:srgbClr val="0D4B58"/>
                </a:solidFill>
              </a:rPr>
              <a:t>ACTIVE CLIENTS</a:t>
            </a:r>
            <a:endParaRPr lang="pt-BR" dirty="0">
              <a:solidFill>
                <a:srgbClr val="0D4B58"/>
              </a:solidFill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xmlns="" id="{E7B0B98E-7494-4059-B432-43E9BB8DCFFE}"/>
              </a:ext>
            </a:extLst>
          </p:cNvPr>
          <p:cNvSpPr txBox="1"/>
          <p:nvPr/>
        </p:nvSpPr>
        <p:spPr>
          <a:xfrm>
            <a:off x="3286517" y="5357728"/>
            <a:ext cx="2692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D4B58"/>
                </a:solidFill>
              </a:rPr>
              <a:t>60%</a:t>
            </a:r>
          </a:p>
          <a:p>
            <a:pPr algn="ctr"/>
            <a:r>
              <a:rPr lang="pt-BR" sz="1600" dirty="0">
                <a:solidFill>
                  <a:srgbClr val="0D4B58"/>
                </a:solidFill>
              </a:rPr>
              <a:t>MARGIN EBITDA</a:t>
            </a:r>
            <a:endParaRPr lang="pt-BR" dirty="0">
              <a:solidFill>
                <a:srgbClr val="0D4B58"/>
              </a:solidFill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397C0D64-EF2C-482F-AF96-D930166183F4}"/>
              </a:ext>
            </a:extLst>
          </p:cNvPr>
          <p:cNvSpPr txBox="1"/>
          <p:nvPr/>
        </p:nvSpPr>
        <p:spPr>
          <a:xfrm>
            <a:off x="265579" y="1703660"/>
            <a:ext cx="2692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D4B58"/>
                </a:solidFill>
              </a:rPr>
              <a:t>168.000</a:t>
            </a:r>
          </a:p>
          <a:p>
            <a:pPr algn="ctr"/>
            <a:r>
              <a:rPr lang="pt-BR" sz="1600" dirty="0" err="1">
                <a:solidFill>
                  <a:srgbClr val="0D4B58"/>
                </a:solidFill>
              </a:rPr>
              <a:t>GWh</a:t>
            </a:r>
            <a:r>
              <a:rPr lang="pt-BR" sz="1600" dirty="0">
                <a:solidFill>
                  <a:srgbClr val="0D4B58"/>
                </a:solidFill>
              </a:rPr>
              <a:t> REGISTERED</a:t>
            </a:r>
            <a:endParaRPr lang="pt-BR" dirty="0">
              <a:solidFill>
                <a:srgbClr val="0D4B58"/>
              </a:solidFill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xmlns="" id="{8E52A427-F2B7-4124-9B94-25CC5665BEC7}"/>
              </a:ext>
            </a:extLst>
          </p:cNvPr>
          <p:cNvSpPr txBox="1"/>
          <p:nvPr/>
        </p:nvSpPr>
        <p:spPr>
          <a:xfrm>
            <a:off x="6285609" y="5357728"/>
            <a:ext cx="2692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D4B58"/>
                </a:solidFill>
              </a:rPr>
              <a:t>49%</a:t>
            </a:r>
          </a:p>
          <a:p>
            <a:pPr algn="ctr"/>
            <a:r>
              <a:rPr lang="pt-BR" sz="1600" dirty="0">
                <a:solidFill>
                  <a:srgbClr val="0D4B58"/>
                </a:solidFill>
              </a:rPr>
              <a:t>NET MARGIN</a:t>
            </a:r>
            <a:endParaRPr lang="pt-BR" dirty="0">
              <a:solidFill>
                <a:srgbClr val="0D4B58"/>
              </a:solidFill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xmlns="" id="{022DC100-1FC8-4432-9A5A-1393AEDA68A7}"/>
              </a:ext>
            </a:extLst>
          </p:cNvPr>
          <p:cNvSpPr txBox="1"/>
          <p:nvPr/>
        </p:nvSpPr>
        <p:spPr>
          <a:xfrm>
            <a:off x="3283603" y="1708020"/>
            <a:ext cx="2692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D4B58"/>
                </a:solidFill>
              </a:rPr>
              <a:t>R$20.2M</a:t>
            </a:r>
          </a:p>
          <a:p>
            <a:pPr algn="ctr"/>
            <a:r>
              <a:rPr lang="pt-BR" sz="1600" dirty="0">
                <a:solidFill>
                  <a:srgbClr val="0D4B58"/>
                </a:solidFill>
              </a:rPr>
              <a:t>GROSS REVENUES</a:t>
            </a:r>
            <a:endParaRPr lang="pt-BR" dirty="0">
              <a:solidFill>
                <a:srgbClr val="0D4B58"/>
              </a:solidFill>
            </a:endParaRPr>
          </a:p>
        </p:txBody>
      </p: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xmlns="" id="{4A581F4A-AEA0-4709-8B2E-C9DDA6E61420}"/>
              </a:ext>
            </a:extLst>
          </p:cNvPr>
          <p:cNvCxnSpPr>
            <a:cxnSpLocks/>
          </p:cNvCxnSpPr>
          <p:nvPr/>
        </p:nvCxnSpPr>
        <p:spPr>
          <a:xfrm flipH="1">
            <a:off x="718742" y="2623655"/>
            <a:ext cx="770651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xmlns="" id="{FA74F1B1-256E-4F55-81DC-DF000070C837}"/>
              </a:ext>
            </a:extLst>
          </p:cNvPr>
          <p:cNvCxnSpPr>
            <a:cxnSpLocks/>
          </p:cNvCxnSpPr>
          <p:nvPr/>
        </p:nvCxnSpPr>
        <p:spPr>
          <a:xfrm flipH="1">
            <a:off x="718742" y="4425196"/>
            <a:ext cx="770651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m 34">
            <a:extLst>
              <a:ext uri="{FF2B5EF4-FFF2-40B4-BE49-F238E27FC236}">
                <a16:creationId xmlns:a16="http://schemas.microsoft.com/office/drawing/2014/main" xmlns="" id="{0CC1BB9A-257D-4EC5-A499-DAEB7326460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66" y="2685808"/>
            <a:ext cx="868827" cy="868827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xmlns="" id="{D1942A9C-B8A5-477E-B02A-E37DAFD8FD6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51" y="984258"/>
            <a:ext cx="777600" cy="777600"/>
          </a:xfrm>
          <a:prstGeom prst="rect">
            <a:avLst/>
          </a:prstGeom>
        </p:spPr>
      </p:pic>
      <p:pic>
        <p:nvPicPr>
          <p:cNvPr id="44" name="Imagem 43">
            <a:extLst>
              <a:ext uri="{FF2B5EF4-FFF2-40B4-BE49-F238E27FC236}">
                <a16:creationId xmlns:a16="http://schemas.microsoft.com/office/drawing/2014/main" xmlns="" id="{2F562423-EF85-4748-9359-824BF3E751C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627" y="2713408"/>
            <a:ext cx="702285" cy="702285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xmlns="" id="{90EB880E-55BC-9249-BCC4-93D1D0F0366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5925" y="6289768"/>
            <a:ext cx="1333823" cy="516769"/>
          </a:xfrm>
          <a:prstGeom prst="rect">
            <a:avLst/>
          </a:prstGeom>
        </p:spPr>
      </p:pic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FF4A1165-DF24-8B4D-A5C6-EC8D2780358D}"/>
              </a:ext>
            </a:extLst>
          </p:cNvPr>
          <p:cNvCxnSpPr>
            <a:cxnSpLocks/>
          </p:cNvCxnSpPr>
          <p:nvPr/>
        </p:nvCxnSpPr>
        <p:spPr>
          <a:xfrm>
            <a:off x="135925" y="6216863"/>
            <a:ext cx="8884507" cy="0"/>
          </a:xfrm>
          <a:prstGeom prst="line">
            <a:avLst/>
          </a:prstGeom>
          <a:ln w="38100">
            <a:solidFill>
              <a:srgbClr val="0048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ixaDeTexto 40">
            <a:extLst>
              <a:ext uri="{FF2B5EF4-FFF2-40B4-BE49-F238E27FC236}">
                <a16:creationId xmlns:a16="http://schemas.microsoft.com/office/drawing/2014/main" xmlns="" id="{F229B14A-0CDF-4843-9E18-F070664149F2}"/>
              </a:ext>
            </a:extLst>
          </p:cNvPr>
          <p:cNvSpPr txBox="1"/>
          <p:nvPr/>
        </p:nvSpPr>
        <p:spPr>
          <a:xfrm>
            <a:off x="6820931" y="6389853"/>
            <a:ext cx="21056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i="1" dirty="0" err="1">
                <a:solidFill>
                  <a:srgbClr val="004847"/>
                </a:solidFill>
              </a:rPr>
              <a:t>Brazil</a:t>
            </a:r>
            <a:r>
              <a:rPr lang="pt-BR" sz="1600" b="1" i="1" dirty="0">
                <a:solidFill>
                  <a:srgbClr val="004847"/>
                </a:solidFill>
              </a:rPr>
              <a:t> Power Exchange</a:t>
            </a:r>
          </a:p>
        </p:txBody>
      </p:sp>
    </p:spTree>
    <p:extLst>
      <p:ext uri="{BB962C8B-B14F-4D97-AF65-F5344CB8AC3E}">
        <p14:creationId xmlns:p14="http://schemas.microsoft.com/office/powerpoint/2010/main" val="1090074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" name="Objeto 86" hidden="1">
            <a:extLst>
              <a:ext uri="{FF2B5EF4-FFF2-40B4-BE49-F238E27FC236}">
                <a16:creationId xmlns:a16="http://schemas.microsoft.com/office/drawing/2014/main" xmlns="" id="{A16AC847-FF02-4C5C-8C15-C3352D9B2AE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76938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Slide do think-cell" r:id="rId62" imgW="396" imgH="396" progId="TCLayout.ActiveDocument.1">
                  <p:embed/>
                </p:oleObj>
              </mc:Choice>
              <mc:Fallback>
                <p:oleObj name="Slide do think-cell" r:id="rId62" imgW="396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Retângulo 84" hidden="1">
            <a:extLst>
              <a:ext uri="{FF2B5EF4-FFF2-40B4-BE49-F238E27FC236}">
                <a16:creationId xmlns:a16="http://schemas.microsoft.com/office/drawing/2014/main" xmlns="" id="{E219121D-6354-4A68-9A0F-FC197CCCBF2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BR" sz="10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B3C0260-2CD0-CF47-80BF-94BEB6EEE225}"/>
              </a:ext>
            </a:extLst>
      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35925" y="6263642"/>
            <a:ext cx="1333823" cy="516769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BF9CCAA5-77C9-8547-AB79-A16F2E0D9D95}"/>
              </a:ext>
            </a:extLst>
          </p:cNvPr>
          <p:cNvCxnSpPr>
            <a:cxnSpLocks/>
          </p:cNvCxnSpPr>
          <p:nvPr/>
        </p:nvCxnSpPr>
        <p:spPr>
          <a:xfrm>
            <a:off x="135925" y="6190737"/>
            <a:ext cx="8884507" cy="0"/>
          </a:xfrm>
          <a:prstGeom prst="line">
            <a:avLst/>
          </a:prstGeom>
          <a:ln w="38100">
            <a:solidFill>
              <a:srgbClr val="0048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0B7BBA12-3C17-0248-9833-E01DD3C028B4}"/>
              </a:ext>
            </a:extLst>
          </p:cNvPr>
          <p:cNvSpPr txBox="1"/>
          <p:nvPr/>
        </p:nvSpPr>
        <p:spPr>
          <a:xfrm>
            <a:off x="185349" y="197704"/>
            <a:ext cx="8785654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Volumes 2018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EF0708E-E0DB-3241-9AD6-49DE888309CD}"/>
              </a:ext>
            </a:extLst>
          </p:cNvPr>
          <p:cNvSpPr txBox="1"/>
          <p:nvPr/>
        </p:nvSpPr>
        <p:spPr>
          <a:xfrm>
            <a:off x="6820931" y="6363727"/>
            <a:ext cx="21056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i="1" dirty="0" err="1">
                <a:solidFill>
                  <a:srgbClr val="004847"/>
                </a:solidFill>
              </a:rPr>
              <a:t>Brazil</a:t>
            </a:r>
            <a:r>
              <a:rPr lang="pt-BR" sz="1600" b="1" i="1" dirty="0">
                <a:solidFill>
                  <a:srgbClr val="004847"/>
                </a:solidFill>
              </a:rPr>
              <a:t> Power Exchange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EFC0950A-B225-5C4D-A8A7-7770D961DCE9}"/>
              </a:ext>
            </a:extLst>
          </p:cNvPr>
          <p:cNvSpPr txBox="1"/>
          <p:nvPr/>
        </p:nvSpPr>
        <p:spPr>
          <a:xfrm>
            <a:off x="5931244" y="852960"/>
            <a:ext cx="3039760" cy="51860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4847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Main reasons for growth </a:t>
            </a:r>
          </a:p>
          <a:p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Technology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Platforms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trading &amp; registration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More players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products &amp; services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Better User Experience-UX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Commercial strategy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Focus on large Traders &amp; Generators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 in trading: </a:t>
            </a: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liquidity rose up to 5x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Market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P1= Trading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P2= Registration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14" name="Chart 3">
            <a:extLst>
              <a:ext uri="{FF2B5EF4-FFF2-40B4-BE49-F238E27FC236}">
                <a16:creationId xmlns:a16="http://schemas.microsoft.com/office/drawing/2014/main" xmlns="" id="{70B7DF8D-055B-4245-82DB-B8BEE18F200B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118892788"/>
              </p:ext>
            </p:extLst>
          </p:nvPr>
        </p:nvGraphicFramePr>
        <p:xfrm>
          <a:off x="107950" y="771525"/>
          <a:ext cx="5819775" cy="292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5"/>
          </a:graphicData>
        </a:graphic>
      </p:graphicFrame>
      <p:cxnSp>
        <p:nvCxnSpPr>
          <p:cNvPr id="95" name="Conector reto 94">
            <a:extLst>
              <a:ext uri="{FF2B5EF4-FFF2-40B4-BE49-F238E27FC236}">
                <a16:creationId xmlns:a16="http://schemas.microsoft.com/office/drawing/2014/main" xmlns="" id="{2852CF1E-5DCC-4431-8EB7-31277ED6290B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 bwMode="auto">
          <a:xfrm flipV="1">
            <a:off x="425450" y="3459163"/>
            <a:ext cx="0" cy="508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 Placeholder 2">
            <a:extLst>
              <a:ext uri="{FF2B5EF4-FFF2-40B4-BE49-F238E27FC236}">
                <a16:creationId xmlns:a16="http://schemas.microsoft.com/office/drawing/2014/main" xmlns="" id="{3A1CF948-EBF1-48E6-8E56-A61BF9DF40A6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2574925" y="1863725"/>
            <a:ext cx="414338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9050" tIns="0" rIns="19050" bIns="0" numCol="1" spcCol="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DAD6027-0851-432B-AC0A-9A340D852489}" type="datetime'''''1''2.''''''''1''''''''''''''''''''3''''''''''9'">
              <a:rPr lang="pt-BR" altLang="en-US" sz="1050" b="1" smtClean="0"/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12.139</a:t>
            </a:fld>
            <a:endParaRPr lang="pt-BR" sz="1050" b="1" dirty="0">
              <a:sym typeface="+mn-lt"/>
            </a:endParaRP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xmlns="" id="{4F229331-EB6C-4AC6-A801-E32961C53058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3517900" y="1257300"/>
            <a:ext cx="414338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9050" tIns="0" rIns="19050" bIns="0" numCol="1" spcCol="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66E04A3-BF2F-4FFB-8914-45F943A131F5}" type="datetime'''1''''''''7.''''0''8''''''''''0'''''''''''''">
              <a:rPr lang="pt-BR" altLang="en-US" sz="1050" b="1" smtClean="0"/>
              <a:pPr algn="ctr">
                <a:spcBef>
                  <a:spcPct val="0"/>
                </a:spcBef>
                <a:spcAft>
                  <a:spcPct val="0"/>
                </a:spcAft>
              </a:pPr>
              <a:t>17.080</a:t>
            </a:fld>
            <a:endParaRPr lang="pt-BR" sz="1050" b="1" dirty="0">
              <a:sym typeface="+mn-lt"/>
            </a:endParaRP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xmlns="" id="{41048EF3-6207-4AC5-8CCE-C9F6C5CE414B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3079750" y="2179638"/>
            <a:ext cx="34607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9050" tIns="0" rIns="19050" bIns="0" numCol="1" spcCol="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4CC181B-2D0D-43EE-B694-845880FC3F30}" type="datetime'''''''''9''.3''''''''''''''''6''''''3'''''''''''''">
              <a:rPr lang="pt-BR" altLang="en-US" sz="1050" b="1" smtClean="0"/>
              <a:pPr algn="ctr">
                <a:spcBef>
                  <a:spcPct val="0"/>
                </a:spcBef>
                <a:spcAft>
                  <a:spcPct val="0"/>
                </a:spcAft>
              </a:pPr>
              <a:t>9.363</a:t>
            </a:fld>
            <a:endParaRPr lang="pt-BR" sz="1050" b="1" dirty="0">
              <a:sym typeface="+mn-lt"/>
            </a:endParaRP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xmlns="" id="{2C0776BF-6264-42C3-B079-D3C7277AE5EE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1631950" y="1636713"/>
            <a:ext cx="414338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9050" tIns="0" rIns="19050" bIns="0" numCol="1" spcCol="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5F199C74-7D4F-4BBE-81DC-5AB327A09316}" type="datetime'''''''1''''''''''''''''''''''''''4''.0''''4''''''0'''''''''">
              <a:rPr lang="pt-BR" altLang="en-US" sz="1050" b="1" smtClean="0"/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14.040</a:t>
            </a:fld>
            <a:endParaRPr lang="pt-BR" sz="1050" b="1" dirty="0">
              <a:sym typeface="+mn-lt"/>
            </a:endParaRPr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xmlns="" id="{6DA7F984-41D2-4F09-B6D3-7586D59C63A3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5402263" y="1560513"/>
            <a:ext cx="414338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9050" tIns="0" rIns="1905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FBC6257-40E3-4277-9231-983020E62B95}" type="datetime'''''''''1''''''''4''''.''6''6''''''''9'''''''''''''''">
              <a:rPr lang="pt-BR" altLang="en-US" sz="105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14.669</a:t>
            </a:fld>
            <a:endParaRPr lang="pt-BR" sz="1050" b="1" dirty="0">
              <a:sym typeface="+mn-lt"/>
            </a:endParaRP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xmlns="" id="{DE4E1110-2B76-4F65-82E1-39144D22C4D4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3989388" y="1076325"/>
            <a:ext cx="414338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9050" tIns="0" rIns="19050" bIns="0" numCol="1" spcCol="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1C257BE-5452-4389-97C4-61BC504ED1BA}" type="datetime'1''''''''''''''''''''''''''8''''''.''''5''''''''''94'''''''''">
              <a:rPr lang="pt-BR" altLang="en-US" sz="1050" b="1" smtClean="0"/>
              <a:pPr algn="ctr">
                <a:spcBef>
                  <a:spcPct val="0"/>
                </a:spcBef>
                <a:spcAft>
                  <a:spcPct val="0"/>
                </a:spcAft>
              </a:pPr>
              <a:t>18.594</a:t>
            </a:fld>
            <a:endParaRPr lang="pt-BR" sz="1050" b="1" dirty="0">
              <a:sym typeface="+mn-lt"/>
            </a:endParaRPr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xmlns="" id="{37F9274F-6B9B-4A94-AED1-F158536A73DB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252413" y="2924175"/>
            <a:ext cx="34607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9050" tIns="0" rIns="19050" bIns="0" numCol="1" spcCol="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5CC2B9A0-4B91-4218-9F54-274AAE04A3BF}" type="datetime'''''''''''''''''3''''.''2''''''''''''''''''61'">
              <a:rPr lang="pt-BR" altLang="en-US" sz="1050" b="1" smtClean="0"/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3.261</a:t>
            </a:fld>
            <a:endParaRPr lang="pt-BR" sz="1050" b="1" dirty="0">
              <a:sym typeface="+mn-lt"/>
            </a:endParaRPr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xmlns="" id="{050C1CD5-BEED-425E-A812-53DFCDFF0B31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5554663" y="3721100"/>
            <a:ext cx="109538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1E14BAB-E021-4BFA-86A7-8A1E47AD045F}" type="datetime'''''''''''''''''''''''D'">
              <a:rPr lang="en-US" altLang="en-US" sz="1200" b="1" smtClean="0"/>
              <a:pPr algn="ctr">
                <a:spcBef>
                  <a:spcPct val="0"/>
                </a:spcBef>
                <a:spcAft>
                  <a:spcPct val="0"/>
                </a:spcAft>
              </a:pPr>
              <a:t>D</a:t>
            </a:fld>
            <a:endParaRPr lang="en-US" sz="1200" b="1" dirty="0">
              <a:sym typeface="+mn-lt"/>
            </a:endParaRP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xmlns="" id="{1CCE9B01-7848-4782-9659-60B4A1897037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4608513" y="3721100"/>
            <a:ext cx="115888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867308E-C55D-49E3-BB12-7C886BCD5B08}" type="datetime'''''''O'''''''''''''''''''''''''''''''''''''''''">
              <a:rPr lang="en-US" altLang="en-US" sz="1200" b="1" smtClean="0"/>
              <a:pPr algn="ctr">
                <a:spcBef>
                  <a:spcPct val="0"/>
                </a:spcBef>
                <a:spcAft>
                  <a:spcPct val="0"/>
                </a:spcAft>
              </a:pPr>
              <a:t>O</a:t>
            </a:fld>
            <a:endParaRPr lang="en-US" sz="1200" b="1" dirty="0">
              <a:sym typeface="+mn-lt"/>
            </a:endParaRPr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xmlns="" id="{D1731465-39E4-4352-8549-565D2E6F4252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723900" y="2168525"/>
            <a:ext cx="34607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numCol="1" spcCol="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F4DDF4E-F6A8-47A0-9BCA-917B2328A515}" type="datetime'9''.''''''''''4''''4''7'''''''''''''''">
              <a:rPr lang="pt-BR" altLang="en-US" sz="1050" b="1" smtClean="0"/>
              <a:pPr algn="ctr">
                <a:spcBef>
                  <a:spcPct val="0"/>
                </a:spcBef>
                <a:spcAft>
                  <a:spcPct val="0"/>
                </a:spcAft>
              </a:pPr>
              <a:t>9.447</a:t>
            </a:fld>
            <a:endParaRPr lang="pt-BR" sz="1050" b="1" dirty="0">
              <a:sym typeface="+mn-lt"/>
            </a:endParaRPr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xmlns="" id="{70C2B1D1-6C29-48BE-91D9-8B765A553933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4459288" y="827088"/>
            <a:ext cx="414338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9050" tIns="0" rIns="19050" bIns="0" numCol="1" spcCol="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5FBB56F-E618-4955-9EE3-6B969E2223B4}" type="datetime'''''2''''''''0''''.''''''''''''''''6''''7''''''''''''''''7'''">
              <a:rPr lang="pt-BR" altLang="en-US" sz="1050" b="1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20.677</a:t>
            </a:fld>
            <a:endParaRPr lang="pt-BR" sz="1050" b="1" dirty="0">
              <a:sym typeface="+mn-lt"/>
            </a:endParaRPr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xmlns="" id="{68793D5A-3E85-46B4-B9B3-0C15C60AB52D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4930775" y="1365250"/>
            <a:ext cx="414338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9050" tIns="0" rIns="19050" bIns="0" numCol="1" spcCol="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1306552-CB80-4220-AFBF-05D9C2C61465}" type="datetime'''''''''''''''1''''6''''''.''''''''1''''''''7''''8'''">
              <a:rPr lang="pt-BR" altLang="en-US" sz="1050" b="1" smtClean="0"/>
              <a:pPr algn="ctr">
                <a:spcBef>
                  <a:spcPct val="0"/>
                </a:spcBef>
                <a:spcAft>
                  <a:spcPct val="0"/>
                </a:spcAft>
              </a:pPr>
              <a:t>16.178</a:t>
            </a:fld>
            <a:endParaRPr lang="pt-BR" sz="1050" b="1" dirty="0">
              <a:sym typeface="+mn-lt"/>
            </a:endParaRP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xmlns="" id="{DE313855-2501-4D1A-ACBC-ED2A122C81E1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2236788" y="3721100"/>
            <a:ext cx="1460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DEB55EE-B5DF-43BC-8774-1EEB895BBC90}" type="datetime'M'''''''''''''">
              <a:rPr lang="en-US" altLang="en-US" sz="1200" b="1" smtClean="0"/>
              <a:pPr algn="ctr">
                <a:spcBef>
                  <a:spcPct val="0"/>
                </a:spcBef>
                <a:spcAft>
                  <a:spcPct val="0"/>
                </a:spcAft>
              </a:pPr>
              <a:t>M</a:t>
            </a:fld>
            <a:endParaRPr lang="en-US" sz="1200" b="1" dirty="0">
              <a:sym typeface="+mn-lt"/>
            </a:endParaRP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xmlns="" id="{59E0363A-77E2-4248-9782-72F6E4AEDC9B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2103438" y="1431925"/>
            <a:ext cx="414338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9050" tIns="0" rIns="19050" bIns="0" numCol="1" spcCol="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93EB002-6F25-45DA-9A2C-B21C577B0B4F}" type="datetime'''''''''1''''''''5''''''''''''.''''''''7''''''''''4''''6'''">
              <a:rPr lang="pt-BR" altLang="en-US" sz="1050" b="1" smtClean="0"/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15.746</a:t>
            </a:fld>
            <a:endParaRPr lang="pt-BR" sz="1050" b="1" dirty="0">
              <a:sym typeface="+mn-lt"/>
            </a:endParaRP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xmlns="" id="{4FFB6C58-3803-46C6-B09D-BF9222F87B97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5081588" y="3721100"/>
            <a:ext cx="11271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1253A56-38F5-44B1-A285-5F65DD060B52}" type="datetime'''''''''''''''''''''''N'''''''''''''''''''''''''''''''''''">
              <a:rPr lang="en-US" altLang="en-US" sz="1200" b="1" smtClean="0"/>
              <a:pPr algn="ctr">
                <a:spcBef>
                  <a:spcPct val="0"/>
                </a:spcBef>
                <a:spcAft>
                  <a:spcPct val="0"/>
                </a:spcAft>
              </a:pPr>
              <a:t>N</a:t>
            </a:fld>
            <a:endParaRPr lang="en-US" sz="1200" b="1" dirty="0">
              <a:sym typeface="+mn-lt"/>
            </a:endParaRP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xmlns="" id="{2A75018B-F619-41FC-8C29-ED12A52D805D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4154488" y="3721100"/>
            <a:ext cx="84138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D15E7D7-5C4C-42B4-AB2E-A02DA3DF8BF8}" type="datetime'''''''''''''''''''''''''''S'''''''''''''''''''''''''''">
              <a:rPr lang="en-US" altLang="en-US" sz="1200" b="1" smtClean="0"/>
              <a:pPr algn="ctr">
                <a:spcBef>
                  <a:spcPct val="0"/>
                </a:spcBef>
                <a:spcAft>
                  <a:spcPct val="0"/>
                </a:spcAft>
              </a:pPr>
              <a:t>S</a:t>
            </a:fld>
            <a:endParaRPr lang="en-US" sz="1200" b="1" dirty="0">
              <a:sym typeface="+mn-lt"/>
            </a:endParaRP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xmlns="" id="{89B08B2C-0C4C-403A-8B15-503530EB47B3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1785938" y="3721100"/>
            <a:ext cx="10477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A4872A9-5ADE-4B0B-9940-B7DD6627FF41}" type="datetime'''''''''''''''''''''''''''''''''''''''''''''''''A'''''''''">
              <a:rPr lang="en-US" altLang="en-US" sz="1200" b="1" smtClean="0"/>
              <a:pPr algn="ctr">
                <a:spcBef>
                  <a:spcPct val="0"/>
                </a:spcBef>
                <a:spcAft>
                  <a:spcPct val="0"/>
                </a:spcAft>
              </a:pPr>
              <a:t>A</a:t>
            </a:fld>
            <a:endParaRPr lang="en-US" sz="1200" b="1" dirty="0">
              <a:sym typeface="+mn-lt"/>
            </a:endParaRP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xmlns="" id="{EB2D9442-3FE3-4CB4-AC6D-6EBF09E9DB4C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3221038" y="3721100"/>
            <a:ext cx="6350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2AF4B3B-4386-4CBF-80F3-8AF86EA755D0}" type="datetime'''''''''''''''''J'''''''''">
              <a:rPr lang="en-US" altLang="en-US" sz="1200" b="1" smtClean="0"/>
              <a:pPr algn="ctr">
                <a:spcBef>
                  <a:spcPct val="0"/>
                </a:spcBef>
                <a:spcAft>
                  <a:spcPct val="0"/>
                </a:spcAft>
              </a:pPr>
              <a:t>J</a:t>
            </a:fld>
            <a:endParaRPr lang="en-US" sz="1200" b="1" dirty="0">
              <a:sym typeface="+mn-lt"/>
            </a:endParaRP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xmlns="" id="{75A74AD6-F196-4E73-88C5-FE7124171568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1295400" y="3721100"/>
            <a:ext cx="1460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4C82793-82A9-4D59-939D-D9F32A0769F6}" type="datetime'''''''''''''''''''''''''''M'''''''''''''''''''''''">
              <a:rPr lang="en-US" altLang="en-US" sz="1200" b="1" smtClean="0"/>
              <a:pPr algn="ctr">
                <a:spcBef>
                  <a:spcPct val="0"/>
                </a:spcBef>
                <a:spcAft>
                  <a:spcPct val="0"/>
                </a:spcAft>
              </a:pPr>
              <a:t>M</a:t>
            </a:fld>
            <a:endParaRPr lang="en-US" sz="1200" b="1" dirty="0">
              <a:sym typeface="+mn-lt"/>
            </a:endParaRP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xmlns="" id="{D2F8EDFD-0617-4354-BFD7-1AD40719D363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393700" y="3721100"/>
            <a:ext cx="6350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A9581EB-577A-4862-A54A-FD34F1686D67}" type="datetime'''''''''''''J'''">
              <a:rPr lang="en-US" altLang="en-US" sz="1200" b="1" smtClean="0"/>
              <a:pPr algn="ctr">
                <a:spcBef>
                  <a:spcPct val="0"/>
                </a:spcBef>
                <a:spcAft>
                  <a:spcPct val="0"/>
                </a:spcAft>
              </a:pPr>
              <a:t>J</a:t>
            </a:fld>
            <a:endParaRPr lang="en-US" sz="1200" b="1" dirty="0">
              <a:sym typeface="+mn-lt"/>
            </a:endParaRP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xmlns="" id="{3E084CE8-330F-4F2F-BA6C-429B1FC026CF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3671888" y="3721100"/>
            <a:ext cx="10477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A145D76-82ED-45AD-A8BA-CE0FEBC87E25}" type="datetime'''''''''''''''''''''''''''''''''''''''''A'''''''''''''''''''">
              <a:rPr lang="en-US" altLang="en-US" sz="1200" b="1" smtClean="0"/>
              <a:pPr algn="ctr">
                <a:spcBef>
                  <a:spcPct val="0"/>
                </a:spcBef>
                <a:spcAft>
                  <a:spcPct val="0"/>
                </a:spcAft>
              </a:pPr>
              <a:t>A</a:t>
            </a:fld>
            <a:endParaRPr lang="en-US" sz="1200" b="1" dirty="0">
              <a:sym typeface="+mn-lt"/>
            </a:endParaRP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xmlns="" id="{B3AAFCC6-A295-436D-808E-68AC4D4DA30A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1162050" y="1350963"/>
            <a:ext cx="414338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9050" tIns="0" rIns="19050" bIns="0" numCol="1" spcCol="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14F6D11-1453-4881-85F4-5CA55F5EB41B}" type="datetime'''1''''''''''''6''''.''''4''2''''''''''''''''''''''''''7'''">
              <a:rPr lang="pt-BR" altLang="en-US" sz="1050" b="1" smtClean="0"/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16.427</a:t>
            </a:fld>
            <a:endParaRPr lang="pt-BR" sz="1050" b="1" dirty="0">
              <a:sym typeface="+mn-lt"/>
            </a:endParaRP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xmlns="" id="{D0DBDC72-8EAE-4FBF-A79B-750B9B4234BA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2749550" y="3721100"/>
            <a:ext cx="6350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0E442EB-A375-4BD7-B863-BD3D946C6385}" type="datetime'''''''''J'''''''''''''''''''''''''''''">
              <a:rPr lang="en-US" altLang="en-US" sz="1200" b="1" smtClean="0"/>
              <a:pPr algn="ctr">
                <a:spcBef>
                  <a:spcPct val="0"/>
                </a:spcBef>
                <a:spcAft>
                  <a:spcPct val="0"/>
                </a:spcAft>
              </a:pPr>
              <a:t>J</a:t>
            </a:fld>
            <a:endParaRPr lang="en-US" sz="1200" b="1" dirty="0">
              <a:sym typeface="+mn-lt"/>
            </a:endParaRP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xmlns="" id="{A5FB2F04-7A88-4452-80A9-7FEA8EF97F48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855663" y="3721100"/>
            <a:ext cx="825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0D7EBF0-D61B-483A-BAC4-4EB6CA9765C4}" type="datetime'F'''''''''''''''''''''''''''''''''''">
              <a:rPr lang="en-US" altLang="en-US" sz="1200" b="1" smtClean="0"/>
              <a:pPr algn="ctr">
                <a:spcBef>
                  <a:spcPct val="0"/>
                </a:spcBef>
                <a:spcAft>
                  <a:spcPct val="0"/>
                </a:spcAft>
              </a:pPr>
              <a:t>F</a:t>
            </a:fld>
            <a:endParaRPr lang="en-US" sz="1200" b="1" dirty="0">
              <a:sym typeface="+mn-lt"/>
            </a:endParaRPr>
          </a:p>
        </p:txBody>
      </p:sp>
      <p:sp>
        <p:nvSpPr>
          <p:cNvPr id="138" name="Text Placeholder 2">
            <a:extLst>
              <a:ext uri="{FF2B5EF4-FFF2-40B4-BE49-F238E27FC236}">
                <a16:creationId xmlns:a16="http://schemas.microsoft.com/office/drawing/2014/main" xmlns="" id="{483DEB07-6F30-4F08-9099-597ADA07F1B5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3173413" y="2343150"/>
            <a:ext cx="160338" cy="344488"/>
          </a:xfrm>
          <a:prstGeom prst="rect">
            <a:avLst/>
          </a:prstGeom>
          <a:solidFill>
            <a:srgbClr val="0D4B58"/>
          </a:solidFill>
          <a:ln>
            <a:noFill/>
          </a:ln>
        </p:spPr>
        <p:txBody>
          <a:bodyPr vert="vert270" wrap="none" lIns="0" tIns="19050" rIns="0" bIns="1905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A6E9DD36-DEA4-437E-9BA1-9ABDB6744707}" type="datetime'2''.''''''''''''''''''''''''''''''''''4''''''''''9''''''9'">
              <a:rPr lang="pt-BR" altLang="en-US" sz="1050" smtClean="0">
                <a:solidFill>
                  <a:schemeClr val="bg1"/>
                </a:solidFill>
                <a:sym typeface="+mn-lt"/>
              </a:rPr>
              <a:pPr mar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2.499</a:t>
            </a:fld>
            <a:endParaRPr lang="pt-BR" sz="105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81" name="Retângulo 80">
            <a:extLst>
              <a:ext uri="{FF2B5EF4-FFF2-40B4-BE49-F238E27FC236}">
                <a16:creationId xmlns:a16="http://schemas.microsoft.com/office/drawing/2014/main" xmlns="" id="{86FCED9D-B3F6-4FF6-8632-6D25B99F6D13}"/>
              </a:ext>
            </a:extLst>
          </p:cNvPr>
          <p:cNvSpPr/>
          <p:nvPr>
            <p:custDataLst>
              <p:tags r:id="rId31"/>
            </p:custDataLst>
          </p:nvPr>
        </p:nvSpPr>
        <p:spPr bwMode="auto">
          <a:xfrm>
            <a:off x="573088" y="911225"/>
            <a:ext cx="187325" cy="139700"/>
          </a:xfrm>
          <a:prstGeom prst="rect">
            <a:avLst/>
          </a:prstGeom>
          <a:solidFill>
            <a:srgbClr val="0D4B5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82" name="Retângulo 81">
            <a:extLst>
              <a:ext uri="{FF2B5EF4-FFF2-40B4-BE49-F238E27FC236}">
                <a16:creationId xmlns:a16="http://schemas.microsoft.com/office/drawing/2014/main" xmlns="" id="{7B115E89-46D5-4E0C-8B53-EAB992F89738}"/>
              </a:ext>
            </a:extLst>
          </p:cNvPr>
          <p:cNvSpPr/>
          <p:nvPr>
            <p:custDataLst>
              <p:tags r:id="rId32"/>
            </p:custDataLst>
          </p:nvPr>
        </p:nvSpPr>
        <p:spPr bwMode="auto">
          <a:xfrm>
            <a:off x="573088" y="1122363"/>
            <a:ext cx="187325" cy="139700"/>
          </a:xfrm>
          <a:prstGeom prst="rect">
            <a:avLst/>
          </a:prstGeom>
          <a:solidFill>
            <a:srgbClr val="029C8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84" name="Text Placeholder 2">
            <a:extLst>
              <a:ext uri="{FF2B5EF4-FFF2-40B4-BE49-F238E27FC236}">
                <a16:creationId xmlns:a16="http://schemas.microsoft.com/office/drawing/2014/main" xmlns="" id="{1897EC4D-F217-49FC-8BEC-36CEC25835AD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811213" y="1117600"/>
            <a:ext cx="13652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pt-BR" altLang="en-US" sz="1050" dirty="0"/>
              <a:t>P1</a:t>
            </a:r>
            <a:endParaRPr lang="pt-BR" sz="1050" dirty="0">
              <a:sym typeface="+mn-lt"/>
            </a:endParaRPr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xmlns="" id="{48FD430F-55D8-479F-839D-BE15D94946C1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811213" y="906463"/>
            <a:ext cx="13652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pt-BR" altLang="en-US" sz="1050" dirty="0"/>
              <a:t>P2</a:t>
            </a:r>
            <a:endParaRPr lang="pt-BR" sz="1050" dirty="0">
              <a:sym typeface="+mn-lt"/>
            </a:endParaRPr>
          </a:p>
        </p:txBody>
      </p:sp>
      <p:cxnSp>
        <p:nvCxnSpPr>
          <p:cNvPr id="141" name="Conector reto 140">
            <a:extLst>
              <a:ext uri="{FF2B5EF4-FFF2-40B4-BE49-F238E27FC236}">
                <a16:creationId xmlns:a16="http://schemas.microsoft.com/office/drawing/2014/main" xmlns="" id="{6774A31B-D786-42AB-9F13-8F998C8C7AE0}"/>
              </a:ext>
            </a:extLst>
          </p:cNvPr>
          <p:cNvCxnSpPr>
            <a:cxnSpLocks/>
          </p:cNvCxnSpPr>
          <p:nvPr/>
        </p:nvCxnSpPr>
        <p:spPr>
          <a:xfrm flipH="1">
            <a:off x="252413" y="4015609"/>
            <a:ext cx="556418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99" name="Chart 3">
            <a:extLst>
              <a:ext uri="{FF2B5EF4-FFF2-40B4-BE49-F238E27FC236}">
                <a16:creationId xmlns:a16="http://schemas.microsoft.com/office/drawing/2014/main" xmlns="" id="{A56CBF59-52F4-114D-B3B5-D99431A5F842}"/>
              </a:ext>
            </a:extLst>
          </p:cNvPr>
          <p:cNvGraphicFramePr/>
          <p:nvPr>
            <p:custDataLst>
              <p:tags r:id="rId35"/>
            </p:custDataLst>
            <p:extLst>
              <p:ext uri="{D42A27DB-BD31-4B8C-83A1-F6EECF244321}">
                <p14:modId xmlns:p14="http://schemas.microsoft.com/office/powerpoint/2010/main" val="2971332882"/>
              </p:ext>
            </p:extLst>
          </p:nvPr>
        </p:nvGraphicFramePr>
        <p:xfrm>
          <a:off x="582613" y="4027488"/>
          <a:ext cx="4875212" cy="218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6"/>
          </a:graphicData>
        </a:graphic>
      </p:graphicFrame>
      <p:sp>
        <p:nvSpPr>
          <p:cNvPr id="162" name="Text Placeholder 2">
            <a:extLst>
              <a:ext uri="{FF2B5EF4-FFF2-40B4-BE49-F238E27FC236}">
                <a16:creationId xmlns:a16="http://schemas.microsoft.com/office/drawing/2014/main" xmlns="" id="{D19823CA-295B-47EF-BE68-A955306ACA14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701675" y="5541963"/>
            <a:ext cx="190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9956D3D-17F0-4F93-A611-C977B866B565}" type="datetime'0''''''''''''''''''''''''''''''%'''''''''''''''''''''''''''">
              <a:rPr lang="pt-BR" altLang="en-US" sz="10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0%</a:t>
            </a:fld>
            <a:endParaRPr lang="pt-BR" sz="1000" dirty="0">
              <a:sym typeface="+mn-lt"/>
            </a:endParaRPr>
          </a:p>
        </p:txBody>
      </p:sp>
      <p:sp>
        <p:nvSpPr>
          <p:cNvPr id="160" name="Text Placeholder 2">
            <a:extLst>
              <a:ext uri="{FF2B5EF4-FFF2-40B4-BE49-F238E27FC236}">
                <a16:creationId xmlns:a16="http://schemas.microsoft.com/office/drawing/2014/main" xmlns="" id="{20917BA4-F41C-4971-99B1-C62EC584DA99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712788" y="5094288"/>
            <a:ext cx="190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5F6871C-4332-4E5A-AFEC-0CCECDEE9DEC}" type="datetime'''''''''0''''''''''''''''''''''''''''%'''''''''''''''">
              <a:rPr lang="pt-BR" altLang="en-US" sz="10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0%</a:t>
            </a:fld>
            <a:endParaRPr lang="pt-BR" sz="1000" dirty="0">
              <a:sym typeface="+mn-lt"/>
            </a:endParaRPr>
          </a:p>
        </p:txBody>
      </p:sp>
      <p:sp>
        <p:nvSpPr>
          <p:cNvPr id="159" name="Text Placeholder 2">
            <a:extLst>
              <a:ext uri="{FF2B5EF4-FFF2-40B4-BE49-F238E27FC236}">
                <a16:creationId xmlns:a16="http://schemas.microsoft.com/office/drawing/2014/main" xmlns="" id="{2B8DB519-8D5C-49E4-A451-677FD757B12C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696913" y="4964113"/>
            <a:ext cx="190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0880F20-E17E-4C84-948B-61346462FB41}" type="datetime'''''0''''''''''''''''''''''''''''''''%'''''''''''''''''''''">
              <a:rPr lang="pt-BR" altLang="en-US" sz="10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0%</a:t>
            </a:fld>
            <a:endParaRPr lang="pt-BR" sz="1000" dirty="0">
              <a:sym typeface="+mn-lt"/>
            </a:endParaRPr>
          </a:p>
        </p:txBody>
      </p:sp>
      <p:sp>
        <p:nvSpPr>
          <p:cNvPr id="157" name="Text Placeholder 2">
            <a:extLst>
              <a:ext uri="{FF2B5EF4-FFF2-40B4-BE49-F238E27FC236}">
                <a16:creationId xmlns:a16="http://schemas.microsoft.com/office/drawing/2014/main" xmlns="" id="{BC6DB0CE-CFA8-4027-8870-F1EEA4FFC936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1166813" y="4676775"/>
            <a:ext cx="190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E7D446F-C981-4C0B-BEDD-9604E6C151BB}" type="datetime'''''''''''''''''''''''''8%'''">
              <a:rPr lang="pt-BR" altLang="en-US" sz="10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8%</a:t>
            </a:fld>
            <a:endParaRPr lang="pt-BR" sz="1000" dirty="0">
              <a:sym typeface="+mn-lt"/>
            </a:endParaRPr>
          </a:p>
        </p:txBody>
      </p:sp>
      <p:sp>
        <p:nvSpPr>
          <p:cNvPr id="156" name="Text Placeholder 2">
            <a:extLst>
              <a:ext uri="{FF2B5EF4-FFF2-40B4-BE49-F238E27FC236}">
                <a16:creationId xmlns:a16="http://schemas.microsoft.com/office/drawing/2014/main" xmlns="" id="{A0AFEB31-E13F-4F70-92ED-B76A3579397F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860425" y="4518025"/>
            <a:ext cx="190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1F7AA0C-A0CA-49BB-ABFF-6DC6AE11221D}" type="datetime'''''3''''''''''''''''''''''''''''''''''''''''''''%'''">
              <a:rPr lang="pt-BR" altLang="en-US" sz="10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3%</a:t>
            </a:fld>
            <a:endParaRPr lang="pt-BR" sz="1000" dirty="0">
              <a:sym typeface="+mn-lt"/>
            </a:endParaRPr>
          </a:p>
        </p:txBody>
      </p:sp>
      <p:sp>
        <p:nvSpPr>
          <p:cNvPr id="151" name="Text Placeholder 2">
            <a:extLst>
              <a:ext uri="{FF2B5EF4-FFF2-40B4-BE49-F238E27FC236}">
                <a16:creationId xmlns:a16="http://schemas.microsoft.com/office/drawing/2014/main" xmlns="" id="{662BC752-DE23-4554-9030-0320DD5CAE97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gray">
          <a:xfrm>
            <a:off x="712788" y="5830888"/>
            <a:ext cx="190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F34C97C-197A-4398-BE72-6AF827B7EF28}" type="datetime'''''''''''''''''''''''''0''''''''%'''''''''''''''''''''''">
              <a:rPr lang="pt-BR" altLang="en-US" sz="10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0%</a:t>
            </a:fld>
            <a:endParaRPr lang="pt-BR" sz="1000" dirty="0">
              <a:sym typeface="+mn-lt"/>
            </a:endParaRPr>
          </a:p>
        </p:txBody>
      </p:sp>
      <p:sp>
        <p:nvSpPr>
          <p:cNvPr id="158" name="Text Placeholder 2">
            <a:extLst>
              <a:ext uri="{FF2B5EF4-FFF2-40B4-BE49-F238E27FC236}">
                <a16:creationId xmlns:a16="http://schemas.microsoft.com/office/drawing/2014/main" xmlns="" id="{33167326-CB3D-45D2-8728-8C6FFD4E7000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gray">
          <a:xfrm>
            <a:off x="1274763" y="4806950"/>
            <a:ext cx="2555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12BBC53-8DC2-4F4C-B85F-4CE0A20740E0}" type="datetime'''''''''''10''''%'''''''''''''''''">
              <a:rPr lang="pt-BR" altLang="en-US" sz="10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10%</a:t>
            </a:fld>
            <a:endParaRPr lang="pt-BR" sz="1000" dirty="0">
              <a:sym typeface="+mn-lt"/>
            </a:endParaRPr>
          </a:p>
        </p:txBody>
      </p:sp>
      <p:sp>
        <p:nvSpPr>
          <p:cNvPr id="152" name="Text Placeholder 2">
            <a:extLst>
              <a:ext uri="{FF2B5EF4-FFF2-40B4-BE49-F238E27FC236}">
                <a16:creationId xmlns:a16="http://schemas.microsoft.com/office/drawing/2014/main" xmlns="" id="{EA63C4FB-B13C-46FD-AAA0-A4C4126E855C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165099" y="5910263"/>
            <a:ext cx="4143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000" dirty="0">
                <a:sym typeface="+mn-lt"/>
              </a:rPr>
              <a:t>OTHERS</a:t>
            </a:r>
          </a:p>
        </p:txBody>
      </p:sp>
      <p:sp>
        <p:nvSpPr>
          <p:cNvPr id="164" name="Text Placeholder 2">
            <a:extLst>
              <a:ext uri="{FF2B5EF4-FFF2-40B4-BE49-F238E27FC236}">
                <a16:creationId xmlns:a16="http://schemas.microsoft.com/office/drawing/2014/main" xmlns="" id="{83B988F1-972D-4FBD-8BD8-ADD833FB3BC6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gray">
          <a:xfrm>
            <a:off x="747713" y="5961063"/>
            <a:ext cx="190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A85C3A7-76BE-4215-A709-271832D80F49}" type="datetime'''''''1''''''''''''''''%'''''''''''''''''''''''''''''''">
              <a:rPr lang="pt-BR" altLang="en-US" sz="10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1%</a:t>
            </a:fld>
            <a:endParaRPr lang="pt-BR" sz="1000" dirty="0">
              <a:sym typeface="+mn-lt"/>
            </a:endParaRPr>
          </a:p>
        </p:txBody>
      </p:sp>
      <p:sp>
        <p:nvSpPr>
          <p:cNvPr id="144" name="Text Placeholder 2">
            <a:extLst>
              <a:ext uri="{FF2B5EF4-FFF2-40B4-BE49-F238E27FC236}">
                <a16:creationId xmlns:a16="http://schemas.microsoft.com/office/drawing/2014/main" xmlns="" id="{7687F2F4-077D-4E46-A9D1-94A763FE6B6E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322263" y="5043488"/>
            <a:ext cx="257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000" dirty="0">
                <a:sym typeface="+mn-lt"/>
              </a:rPr>
              <a:t>4MO</a:t>
            </a:r>
          </a:p>
        </p:txBody>
      </p:sp>
      <p:sp>
        <p:nvSpPr>
          <p:cNvPr id="150" name="Text Placeholder 2">
            <a:extLst>
              <a:ext uri="{FF2B5EF4-FFF2-40B4-BE49-F238E27FC236}">
                <a16:creationId xmlns:a16="http://schemas.microsoft.com/office/drawing/2014/main" xmlns="" id="{724BEE92-2CB7-4D2F-B1F1-3AED0AB1A120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314325" y="5621338"/>
            <a:ext cx="2651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000" dirty="0">
                <a:sym typeface="+mn-lt"/>
              </a:rPr>
              <a:t>YEAR</a:t>
            </a:r>
          </a:p>
        </p:txBody>
      </p:sp>
      <p:sp>
        <p:nvSpPr>
          <p:cNvPr id="146" name="Text Placeholder 2">
            <a:extLst>
              <a:ext uri="{FF2B5EF4-FFF2-40B4-BE49-F238E27FC236}">
                <a16:creationId xmlns:a16="http://schemas.microsoft.com/office/drawing/2014/main" xmlns="" id="{8FBB9EB6-8E1A-47BC-8056-57BBE49C00F9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gray">
          <a:xfrm>
            <a:off x="5026025" y="4257675"/>
            <a:ext cx="2555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3FFEF21-C70B-4D9A-882E-D266D5621A48}" type="datetime'7''''''''''''''''''''''6''%'''''''''''''''''''''''''">
              <a:rPr lang="pt-BR" altLang="en-US" sz="10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76%</a:t>
            </a:fld>
            <a:endParaRPr lang="pt-BR" sz="1000" dirty="0">
              <a:sym typeface="+mn-lt"/>
            </a:endParaRPr>
          </a:p>
        </p:txBody>
      </p:sp>
      <p:sp>
        <p:nvSpPr>
          <p:cNvPr id="153" name="Text Placeholder 2">
            <a:extLst>
              <a:ext uri="{FF2B5EF4-FFF2-40B4-BE49-F238E27FC236}">
                <a16:creationId xmlns:a16="http://schemas.microsoft.com/office/drawing/2014/main" xmlns="" id="{19BC190A-DD4A-4350-B2D6-25BAD2342E99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gray">
          <a:xfrm>
            <a:off x="979488" y="5253038"/>
            <a:ext cx="190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B43CB07-FB2C-456D-9965-418376216168}" type="datetime'''5%'''''''''''''''''''''''''">
              <a:rPr lang="pt-BR" altLang="en-US" sz="10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5%</a:t>
            </a:fld>
            <a:endParaRPr lang="pt-BR" sz="1000" dirty="0">
              <a:sym typeface="+mn-lt"/>
            </a:endParaRPr>
          </a:p>
        </p:txBody>
      </p:sp>
      <p:sp>
        <p:nvSpPr>
          <p:cNvPr id="149" name="Text Placeholder 2">
            <a:extLst>
              <a:ext uri="{FF2B5EF4-FFF2-40B4-BE49-F238E27FC236}">
                <a16:creationId xmlns:a16="http://schemas.microsoft.com/office/drawing/2014/main" xmlns="" id="{6DBD2021-A4DF-491C-951A-1A02F526C8E1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auto">
          <a:xfrm>
            <a:off x="322263" y="5332413"/>
            <a:ext cx="257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000" dirty="0">
                <a:sym typeface="+mn-lt"/>
              </a:rPr>
              <a:t>6MO</a:t>
            </a:r>
          </a:p>
        </p:txBody>
      </p:sp>
      <p:sp>
        <p:nvSpPr>
          <p:cNvPr id="155" name="Text Placeholder 2">
            <a:extLst>
              <a:ext uri="{FF2B5EF4-FFF2-40B4-BE49-F238E27FC236}">
                <a16:creationId xmlns:a16="http://schemas.microsoft.com/office/drawing/2014/main" xmlns="" id="{1B6D02E9-9C65-4C18-86CB-D11BD50512E4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gray">
          <a:xfrm>
            <a:off x="849313" y="4387850"/>
            <a:ext cx="190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8724002-F3A9-4212-A2E7-D4A7CFCF3C8A}" type="datetime'''''''''''''''''''''3''''''''''''''''''''''%'''''''''">
              <a:rPr lang="pt-BR" altLang="en-US" sz="10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3%</a:t>
            </a:fld>
            <a:endParaRPr lang="pt-BR" sz="1000" dirty="0">
              <a:sym typeface="+mn-lt"/>
            </a:endParaRPr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xmlns="" id="{28DCF149-138D-454D-8440-F0608C57A9BD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304800" y="4178300"/>
            <a:ext cx="2746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en-US" sz="1000" dirty="0"/>
              <a:t>MON</a:t>
            </a:r>
            <a:endParaRPr lang="pt-BR" sz="1000" dirty="0">
              <a:sym typeface="+mn-lt"/>
            </a:endParaRPr>
          </a:p>
        </p:txBody>
      </p:sp>
      <p:sp>
        <p:nvSpPr>
          <p:cNvPr id="163" name="Text Placeholder 2">
            <a:extLst>
              <a:ext uri="{FF2B5EF4-FFF2-40B4-BE49-F238E27FC236}">
                <a16:creationId xmlns:a16="http://schemas.microsoft.com/office/drawing/2014/main" xmlns="" id="{19F1D0A1-624A-4DE8-910B-97D21D92D078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gray">
          <a:xfrm>
            <a:off x="776288" y="5672138"/>
            <a:ext cx="190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F4E1D8F-1997-4FC9-97D5-875938EA1C4F}" type="datetime'''''''''''''''''2''''''''''''''''''%'">
              <a:rPr lang="pt-BR" altLang="en-US" sz="10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endParaRPr lang="pt-BR" sz="1000" dirty="0">
              <a:sym typeface="+mn-lt"/>
            </a:endParaRPr>
          </a:p>
        </p:txBody>
      </p:sp>
      <p:sp>
        <p:nvSpPr>
          <p:cNvPr id="147" name="Text Placeholder 2">
            <a:extLst>
              <a:ext uri="{FF2B5EF4-FFF2-40B4-BE49-F238E27FC236}">
                <a16:creationId xmlns:a16="http://schemas.microsoft.com/office/drawing/2014/main" xmlns="" id="{4450B556-78DE-409A-8B66-E5BAE0A748F7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363538" y="4756150"/>
            <a:ext cx="2159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en-US" sz="1000" dirty="0"/>
              <a:t>QTR</a:t>
            </a:r>
            <a:endParaRPr lang="pt-BR" sz="1000" dirty="0">
              <a:sym typeface="+mn-lt"/>
            </a:endParaRPr>
          </a:p>
        </p:txBody>
      </p:sp>
      <p:sp>
        <p:nvSpPr>
          <p:cNvPr id="154" name="Text Placeholder 2">
            <a:extLst>
              <a:ext uri="{FF2B5EF4-FFF2-40B4-BE49-F238E27FC236}">
                <a16:creationId xmlns:a16="http://schemas.microsoft.com/office/drawing/2014/main" xmlns="" id="{D4518045-96E4-4516-B897-86EB2774EAAC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gray">
          <a:xfrm>
            <a:off x="5400675" y="4125913"/>
            <a:ext cx="2555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B6DA4A1-DC27-4D18-B78B-4147B8B811F4}" type="datetime'''''''''''''''''''''''''''''''''''''''''''''''''8''''''''3%'''">
              <a:rPr lang="pt-BR" altLang="en-US" sz="10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83%</a:t>
            </a:fld>
            <a:endParaRPr lang="pt-BR" sz="1000" dirty="0">
              <a:sym typeface="+mn-lt"/>
            </a:endParaRPr>
          </a:p>
        </p:txBody>
      </p:sp>
      <p:sp>
        <p:nvSpPr>
          <p:cNvPr id="161" name="Text Placeholder 2">
            <a:extLst>
              <a:ext uri="{FF2B5EF4-FFF2-40B4-BE49-F238E27FC236}">
                <a16:creationId xmlns:a16="http://schemas.microsoft.com/office/drawing/2014/main" xmlns="" id="{D28A3896-1C32-4588-87B4-B02FCB90BDE1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gray">
          <a:xfrm>
            <a:off x="1111250" y="5383213"/>
            <a:ext cx="190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3A0CF58-F33F-4463-8DD6-3C536D1BAFC6}" type="datetime'''''7''''''''''''''''''''''''''''''''%'''''''''''''''">
              <a:rPr lang="pt-BR" altLang="en-US" sz="10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7%</a:t>
            </a:fld>
            <a:endParaRPr lang="pt-BR" sz="1000" dirty="0">
              <a:sym typeface="+mn-lt"/>
            </a:endParaRPr>
          </a:p>
        </p:txBody>
      </p:sp>
      <p:sp>
        <p:nvSpPr>
          <p:cNvPr id="148" name="Text Placeholder 2">
            <a:extLst>
              <a:ext uri="{FF2B5EF4-FFF2-40B4-BE49-F238E27FC236}">
                <a16:creationId xmlns:a16="http://schemas.microsoft.com/office/drawing/2014/main" xmlns="" id="{FDBBB2AA-D9BE-43CD-B8B6-13D78673AF65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293688" y="4467225"/>
            <a:ext cx="2857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000" dirty="0">
                <a:sym typeface="+mn-lt"/>
              </a:rPr>
              <a:t>2 MO</a:t>
            </a:r>
          </a:p>
        </p:txBody>
      </p:sp>
      <p:sp>
        <p:nvSpPr>
          <p:cNvPr id="166" name="Retângulo 165">
            <a:extLst>
              <a:ext uri="{FF2B5EF4-FFF2-40B4-BE49-F238E27FC236}">
                <a16:creationId xmlns:a16="http://schemas.microsoft.com/office/drawing/2014/main" xmlns="" id="{ED3A3E1B-EF84-4154-A484-36D5B5A25716}"/>
              </a:ext>
            </a:extLst>
          </p:cNvPr>
          <p:cNvSpPr/>
          <p:nvPr>
            <p:custDataLst>
              <p:tags r:id="rId57"/>
            </p:custDataLst>
          </p:nvPr>
        </p:nvSpPr>
        <p:spPr bwMode="auto">
          <a:xfrm>
            <a:off x="5213350" y="5638800"/>
            <a:ext cx="179388" cy="133350"/>
          </a:xfrm>
          <a:prstGeom prst="rect">
            <a:avLst/>
          </a:prstGeom>
          <a:solidFill>
            <a:srgbClr val="029C8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5" name="Retângulo 164">
            <a:extLst>
              <a:ext uri="{FF2B5EF4-FFF2-40B4-BE49-F238E27FC236}">
                <a16:creationId xmlns:a16="http://schemas.microsoft.com/office/drawing/2014/main" xmlns="" id="{03EF690A-3590-48B7-A8F9-B616E10640F6}"/>
              </a:ext>
            </a:extLst>
          </p:cNvPr>
          <p:cNvSpPr/>
          <p:nvPr>
            <p:custDataLst>
              <p:tags r:id="rId58"/>
            </p:custDataLst>
          </p:nvPr>
        </p:nvSpPr>
        <p:spPr bwMode="auto">
          <a:xfrm>
            <a:off x="5213350" y="5435600"/>
            <a:ext cx="179388" cy="133350"/>
          </a:xfrm>
          <a:prstGeom prst="rect">
            <a:avLst/>
          </a:prstGeom>
          <a:solidFill>
            <a:srgbClr val="364D6E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8" name="Text Placeholder 2">
            <a:extLst>
              <a:ext uri="{FF2B5EF4-FFF2-40B4-BE49-F238E27FC236}">
                <a16:creationId xmlns:a16="http://schemas.microsoft.com/office/drawing/2014/main" xmlns="" id="{0F4AE626-2F33-49A6-B9D2-ADAF677AA012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5443538" y="5634038"/>
            <a:ext cx="130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en-US" sz="1000" dirty="0"/>
              <a:t>P2</a:t>
            </a:r>
            <a:endParaRPr lang="pt-BR" sz="1000" dirty="0">
              <a:sym typeface="+mn-lt"/>
            </a:endParaRPr>
          </a:p>
        </p:txBody>
      </p:sp>
      <p:sp>
        <p:nvSpPr>
          <p:cNvPr id="167" name="Text Placeholder 2">
            <a:extLst>
              <a:ext uri="{FF2B5EF4-FFF2-40B4-BE49-F238E27FC236}">
                <a16:creationId xmlns:a16="http://schemas.microsoft.com/office/drawing/2014/main" xmlns="" id="{A3C4CB15-86BF-4425-B89C-D9C82D667DF5}"/>
              </a:ext>
            </a:extLst>
          </p:cNvPr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5443538" y="5430837"/>
            <a:ext cx="1333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en-US" sz="1000" b="1">
                <a:sym typeface="+mn-lt"/>
              </a:rPr>
              <a:t>P1</a:t>
            </a:r>
            <a:endParaRPr lang="pt-BR" sz="1000" b="1" dirty="0">
              <a:sym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2766672C-532F-CA4D-840E-9CF9464DD89C}"/>
              </a:ext>
            </a:extLst>
          </p:cNvPr>
          <p:cNvSpPr txBox="1"/>
          <p:nvPr/>
        </p:nvSpPr>
        <p:spPr>
          <a:xfrm>
            <a:off x="5221285" y="5404924"/>
            <a:ext cx="179389" cy="181798"/>
          </a:xfrm>
          <a:prstGeom prst="rect">
            <a:avLst/>
          </a:prstGeom>
          <a:solidFill>
            <a:srgbClr val="004847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157B5E29-B0A8-F842-B2BA-D5A659A0E310}"/>
              </a:ext>
            </a:extLst>
          </p:cNvPr>
          <p:cNvSpPr txBox="1"/>
          <p:nvPr/>
        </p:nvSpPr>
        <p:spPr>
          <a:xfrm>
            <a:off x="2813050" y="827088"/>
            <a:ext cx="552587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GWh</a:t>
            </a:r>
            <a:endParaRPr lang="pt-BR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83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xmlns="" id="{AB0C41AB-4619-473F-9FAC-F162097CFED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2757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Slide do think-cell" r:id="rId68" imgW="396" imgH="396" progId="TCLayout.ActiveDocument.1">
                  <p:embed/>
                </p:oleObj>
              </mc:Choice>
              <mc:Fallback>
                <p:oleObj name="Slide do think-cell" r:id="rId68" imgW="396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ângulo 1" hidden="1">
            <a:extLst>
              <a:ext uri="{FF2B5EF4-FFF2-40B4-BE49-F238E27FC236}">
                <a16:creationId xmlns:a16="http://schemas.microsoft.com/office/drawing/2014/main" xmlns="" id="{05EDF445-9D5A-4817-99AB-989F67D8595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pt-BR" sz="1000" dirty="0">
              <a:sym typeface="+mn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B3C0260-2CD0-CF47-80BF-94BEB6EEE225}"/>
              </a:ext>
            </a:extLst>
      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135925" y="6263642"/>
            <a:ext cx="1333823" cy="516769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BF9CCAA5-77C9-8547-AB79-A16F2E0D9D95}"/>
              </a:ext>
            </a:extLst>
          </p:cNvPr>
          <p:cNvCxnSpPr>
            <a:cxnSpLocks/>
          </p:cNvCxnSpPr>
          <p:nvPr/>
        </p:nvCxnSpPr>
        <p:spPr>
          <a:xfrm>
            <a:off x="135925" y="6190737"/>
            <a:ext cx="8884507" cy="0"/>
          </a:xfrm>
          <a:prstGeom prst="line">
            <a:avLst/>
          </a:prstGeom>
          <a:ln w="38100">
            <a:solidFill>
              <a:srgbClr val="0048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0B7BBA12-3C17-0248-9833-E01DD3C028B4}"/>
              </a:ext>
            </a:extLst>
          </p:cNvPr>
          <p:cNvSpPr txBox="1"/>
          <p:nvPr/>
        </p:nvSpPr>
        <p:spPr>
          <a:xfrm>
            <a:off x="185349" y="197704"/>
            <a:ext cx="8785654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Volumes 2018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EF0708E-E0DB-3241-9AD6-49DE888309CD}"/>
              </a:ext>
            </a:extLst>
          </p:cNvPr>
          <p:cNvSpPr txBox="1"/>
          <p:nvPr/>
        </p:nvSpPr>
        <p:spPr>
          <a:xfrm>
            <a:off x="6820931" y="6363727"/>
            <a:ext cx="21056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i="1" dirty="0" err="1">
                <a:solidFill>
                  <a:srgbClr val="004847"/>
                </a:solidFill>
              </a:rPr>
              <a:t>Brazil</a:t>
            </a:r>
            <a:r>
              <a:rPr lang="pt-BR" sz="1600" b="1" i="1" dirty="0">
                <a:solidFill>
                  <a:srgbClr val="004847"/>
                </a:solidFill>
              </a:rPr>
              <a:t> Power Exchange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EFC0950A-B225-5C4D-A8A7-7770D961DCE9}"/>
              </a:ext>
            </a:extLst>
          </p:cNvPr>
          <p:cNvSpPr txBox="1"/>
          <p:nvPr/>
        </p:nvSpPr>
        <p:spPr>
          <a:xfrm>
            <a:off x="5869459" y="791175"/>
            <a:ext cx="3039760" cy="51860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4847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Main reasons for growth </a:t>
            </a:r>
          </a:p>
          <a:p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Technology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Platforms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Trading &amp; Registration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More players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products &amp; services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Better User Experience - UX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Commercial strategy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Focus on large Traders &amp; Generators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 in trading: </a:t>
            </a: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liquidity rose up to 5x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Market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P1= Trading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P2= Registration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50" name="Chart 3">
            <a:extLst>
              <a:ext uri="{FF2B5EF4-FFF2-40B4-BE49-F238E27FC236}">
                <a16:creationId xmlns:a16="http://schemas.microsoft.com/office/drawing/2014/main" xmlns="" id="{F9E37D9E-87A2-451D-A5C6-67D0A490CC44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827064917"/>
              </p:ext>
            </p:extLst>
          </p:nvPr>
        </p:nvGraphicFramePr>
        <p:xfrm>
          <a:off x="-82550" y="1033463"/>
          <a:ext cx="5837238" cy="2638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1"/>
          </a:graphicData>
        </a:graphic>
      </p:graphicFrame>
      <p:cxnSp>
        <p:nvCxnSpPr>
          <p:cNvPr id="84" name="Conector reto 83">
            <a:extLst>
              <a:ext uri="{FF2B5EF4-FFF2-40B4-BE49-F238E27FC236}">
                <a16:creationId xmlns:a16="http://schemas.microsoft.com/office/drawing/2014/main" xmlns="" id="{C9D82611-9C2C-423C-B56B-EC28D3D60700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342900" y="3198813"/>
            <a:ext cx="0" cy="382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B56E24AD-8051-415D-81E7-DEE391FA7F9D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1117600" y="3660775"/>
            <a:ext cx="1285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1AFE2203-421D-4338-B734-6A0BEA086FF9}" type="datetime'''''''''''''''''''M'''">
              <a:rPr lang="pt-BR" altLang="en-US" sz="1100" b="1" smtClean="0">
                <a:latin typeface="+mj-lt"/>
                <a:ea typeface="+mj-ea"/>
                <a:cs typeface="+mj-cs"/>
                <a:sym typeface="+mj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M</a:t>
            </a:fld>
            <a:endParaRPr lang="pt-BR" sz="1100" b="1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xmlns="" id="{1827E0DC-1CC8-4FD5-A59E-8356C7EC82D0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5387975" y="3660775"/>
            <a:ext cx="952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E4ED941-2879-4221-8B5C-2E5E34A8E574}" type="datetime'D'''''''''''''''''''''''''''''''''''''''''''''''''">
              <a:rPr lang="pt-BR" altLang="en-US" sz="1100" b="1" smtClean="0">
                <a:latin typeface="+mj-lt"/>
                <a:ea typeface="+mj-ea"/>
                <a:cs typeface="+mj-cs"/>
                <a:sym typeface="+mj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D</a:t>
            </a:fld>
            <a:endParaRPr lang="pt-BR" sz="1100" b="1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xmlns="" id="{296DCEF8-68FD-40A0-A76A-8CFD60009E8E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3810000" y="922338"/>
            <a:ext cx="4175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B67EFEE-788C-41E8-94A1-D3F4A6B84501}" type="datetime''''''' 9''''''''.''3''''3''1'''''''''''''''''''''' '''''''">
              <a:rPr lang="pt-BR" altLang="en-US" sz="1100" b="1" smtClean="0">
                <a:latin typeface="+mj-lt"/>
                <a:ea typeface="+mj-ea"/>
                <a:cs typeface="+mj-cs"/>
                <a:sym typeface="+mj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 9.331 </a:t>
            </a:fld>
            <a:endParaRPr lang="pt-BR" sz="1100" b="1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xmlns="" id="{A11569DA-34BB-4984-96BE-28E68C271F92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4276725" y="1303338"/>
            <a:ext cx="4286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5595F8C-7388-4105-8D65-2038AF526368}" type="datetime''''''''''''' ''''''''''''''''''7''''.8''''''9''''''2'' '''''''">
              <a:rPr lang="pt-BR" altLang="en-US" sz="1100" b="1" smtClean="0">
                <a:ea typeface="+mj-ea"/>
                <a:cs typeface="+mj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 7.892 </a:t>
            </a:fld>
            <a:endParaRPr lang="pt-BR" sz="1100" b="1" dirty="0">
              <a:ea typeface="+mj-ea"/>
              <a:cs typeface="+mj-cs"/>
              <a:sym typeface="+mn-lt"/>
            </a:endParaRP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xmlns="" id="{D07F9D3B-6C84-4CAF-80A1-0E2025A61D35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2573338" y="3660775"/>
            <a:ext cx="555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0F57684-DACD-4312-8E6D-28824C16F948}" type="datetime'''''''J'''''''''''''''">
              <a:rPr lang="pt-BR" altLang="en-US" sz="1100" b="1" smtClean="0">
                <a:latin typeface="+mj-lt"/>
                <a:ea typeface="+mj-ea"/>
                <a:cs typeface="+mj-cs"/>
                <a:sym typeface="+mj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J</a:t>
            </a:fld>
            <a:endParaRPr lang="pt-BR" sz="1100" b="1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xmlns="" id="{4A842381-B76C-4B93-BC8C-4D8073501B1F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209550" y="3660775"/>
            <a:ext cx="555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86337F6-B6E7-460C-957C-772596FA400D}" type="datetime'''''''''''''''''''''''''''''''J'''''''''''">
              <a:rPr lang="pt-BR" altLang="en-US" sz="1100" b="1" smtClean="0">
                <a:latin typeface="+mj-lt"/>
                <a:ea typeface="+mj-ea"/>
                <a:cs typeface="+mj-cs"/>
                <a:sym typeface="+mj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J</a:t>
            </a:fld>
            <a:endParaRPr lang="pt-BR" sz="1100" b="1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xmlns="" id="{206190ED-5A91-40BF-854E-AB684806737C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671513" y="3660775"/>
            <a:ext cx="762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F7B1ABD-18AA-4A4C-B272-03DFF3D9EC4D}" type="datetime'''''''''''''''''''''''''F'''''''''''''''''''''''">
              <a:rPr lang="pt-BR" altLang="en-US" sz="1100" b="1" smtClean="0">
                <a:latin typeface="+mj-lt"/>
                <a:ea typeface="+mj-ea"/>
                <a:cs typeface="+mj-cs"/>
                <a:sym typeface="+mj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F</a:t>
            </a:fld>
            <a:endParaRPr lang="pt-BR" sz="1100" b="1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xmlns="" id="{0C4D056B-58CB-459F-A8B3-467EDD3DC076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1609725" y="3660775"/>
            <a:ext cx="904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C787EF2-7F8B-4635-B20C-899565582933}" type="datetime'''''''''''''''''''''A'''''''''''''''''''''''''''''''">
              <a:rPr lang="pt-BR" altLang="en-US" sz="1100" b="1" smtClean="0">
                <a:latin typeface="+mj-lt"/>
                <a:ea typeface="+mj-ea"/>
                <a:cs typeface="+mj-cs"/>
                <a:sym typeface="+mj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A</a:t>
            </a:fld>
            <a:endParaRPr lang="pt-BR" sz="1100" b="1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0B5438D8-AC4B-4066-9475-7C363BCFF4D9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2063750" y="3660775"/>
            <a:ext cx="1285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4A29DC1-E0D1-4979-89A3-B1D1F2C398BD}" type="datetime'''''''''''''''''''''''M'''''''''''''''">
              <a:rPr lang="pt-BR" altLang="en-US" sz="1100" b="1" smtClean="0">
                <a:latin typeface="+mj-lt"/>
                <a:ea typeface="+mj-ea"/>
                <a:cs typeface="+mj-cs"/>
                <a:sym typeface="+mj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M</a:t>
            </a:fld>
            <a:endParaRPr lang="pt-BR" sz="1100" b="1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xmlns="" id="{3FB81796-8B8B-4B10-9AB4-8AF802C2E872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973138" y="2173288"/>
            <a:ext cx="417513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fld id="{91A69421-CADF-44D3-8FF5-0A52C17DAAFE}" type="datetime''''' ''''''''''4''''''.''6''''''7''''5'' '''''''''''''''''''">
              <a:rPr lang="pt-BR" altLang="en-US" sz="1100" b="1" smtClean="0">
                <a:latin typeface="+mj-lt"/>
                <a:ea typeface="+mj-ea"/>
                <a:cs typeface="+mj-cs"/>
                <a:sym typeface="+mj-lt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 4.675 </a:t>
            </a:fld>
            <a:endParaRPr lang="pt-BR" sz="1100" b="1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xmlns="" id="{848DCD2A-13CB-4F93-9E0C-6F2C77F9C2A0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3044825" y="3660775"/>
            <a:ext cx="555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78EEBAA-CC67-4F41-BA8E-795481F2829D}" type="datetime'''''''J'''''''''''''''''''">
              <a:rPr lang="pt-BR" altLang="en-US" sz="1100" b="1" smtClean="0">
                <a:latin typeface="+mj-lt"/>
                <a:ea typeface="+mj-ea"/>
                <a:cs typeface="+mj-cs"/>
                <a:sym typeface="+mj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J</a:t>
            </a:fld>
            <a:endParaRPr lang="pt-BR" sz="1100" b="1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xmlns="" id="{8A2F46DF-288F-4C5B-BB6D-3F4C69CFD718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3500438" y="3660775"/>
            <a:ext cx="904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0E70E55-4918-41F4-8F91-9E0B8473EEB2}" type="datetime'''''''''''''''''''''''''''''''''''''''''''''''A'''''''''''">
              <a:rPr lang="pt-BR" altLang="en-US" sz="1100" b="1" smtClean="0">
                <a:latin typeface="+mj-lt"/>
                <a:ea typeface="+mj-ea"/>
                <a:cs typeface="+mj-cs"/>
                <a:sym typeface="+mj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A</a:t>
            </a:fld>
            <a:endParaRPr lang="pt-BR" sz="1100" b="1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xmlns="" id="{5C06E81C-20C3-4737-B0A5-5EC77C48D12A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3981450" y="3660775"/>
            <a:ext cx="746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7F8ED44-3D70-42C0-AA7E-3B9F7B8DF9E3}" type="datetime'''''''''''''''''''''S'''''''''''''">
              <a:rPr lang="pt-BR" altLang="en-US" sz="1100" b="1" smtClean="0">
                <a:latin typeface="+mj-lt"/>
                <a:ea typeface="+mj-ea"/>
                <a:cs typeface="+mj-cs"/>
                <a:sym typeface="+mj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S</a:t>
            </a:fld>
            <a:endParaRPr lang="pt-BR" sz="1100" b="1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xmlns="" id="{7912F049-FE03-4866-A6CC-B2CBD881AE86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4437063" y="3660775"/>
            <a:ext cx="1079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807096F-7A89-4090-9DF2-E3EC6C3F2B9F}" type="datetime'''''''''''''''''''''''''''''''''''O'''''''''''''''''''">
              <a:rPr lang="pt-BR" altLang="en-US" sz="1100" b="1" smtClean="0">
                <a:ea typeface="+mj-ea"/>
                <a:cs typeface="+mj-cs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O</a:t>
            </a:fld>
            <a:endParaRPr lang="pt-BR" sz="1100" b="1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xmlns="" id="{9A767FE4-7A71-4BA7-A92B-F8A4AA171CA5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4910138" y="3660775"/>
            <a:ext cx="1047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36E5E7D-6F7F-4983-99F9-E9E714C2CE4E}" type="datetime'''''''''''N'''''''''''">
              <a:rPr lang="pt-BR" altLang="en-US" sz="1100" b="1" smtClean="0">
                <a:ea typeface="+mj-ea"/>
                <a:cs typeface="+mj-cs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N</a:t>
            </a:fld>
            <a:endParaRPr lang="pt-BR" sz="1100" b="1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xmlns="" id="{1B835513-8A3F-4857-9B85-0A5151923677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28575" y="2895600"/>
            <a:ext cx="417513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fld id="{B949E6F8-5C56-40B7-A3F9-5E0AECAA8D8B}" type="datetime' ''''1''''''''''''''''''.''''3''''''79 '''''''">
              <a:rPr lang="pt-BR" altLang="en-US" sz="1100" b="1" smtClean="0">
                <a:latin typeface="+mj-lt"/>
                <a:ea typeface="+mj-ea"/>
                <a:cs typeface="+mj-cs"/>
                <a:sym typeface="+mj-lt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 1.379 </a:t>
            </a:fld>
            <a:endParaRPr lang="pt-BR" sz="1100" b="1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xmlns="" id="{67DF376C-160F-43AC-AD14-857D08983A00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501650" y="2657475"/>
            <a:ext cx="417513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fld id="{63CD05FE-DC66-497B-9EA3-CCC00C3BC48A}" type="datetime' ''''''2''''''.''''''''''''8''''''''''5''''''''''''''2'''' '">
              <a:rPr lang="pt-BR" altLang="en-US" sz="1100" b="1" smtClean="0">
                <a:latin typeface="+mj-lt"/>
                <a:ea typeface="+mj-ea"/>
                <a:cs typeface="+mj-cs"/>
                <a:sym typeface="+mj-lt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 2.852 </a:t>
            </a:fld>
            <a:endParaRPr lang="pt-BR" sz="1100" b="1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xmlns="" id="{A6BBB807-EC9C-4BB7-8058-2EDA280BDCCA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1446213" y="2332038"/>
            <a:ext cx="417513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fld id="{0EE51DCF-1DDC-4F83-9839-ACF778DEB72C}" type="datetime''''''''''''''''''''''' ''4''''''''.''''''0''7''7 '''''">
              <a:rPr lang="pt-BR" altLang="en-US" sz="1100" b="1" smtClean="0">
                <a:latin typeface="+mj-lt"/>
                <a:ea typeface="+mj-ea"/>
                <a:cs typeface="+mj-cs"/>
                <a:sym typeface="+mj-lt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 4.077 </a:t>
            </a:fld>
            <a:endParaRPr lang="pt-BR" sz="1100" b="1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D176BDB2-4C12-4341-B096-6B25B9CC5D8D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1919288" y="1965325"/>
            <a:ext cx="417513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fld id="{FB53116B-5F04-4CBA-856E-968600A9E450}" type="datetime''' ''5''''''.4''''''6''''''''5'' '''''''''">
              <a:rPr lang="pt-BR" altLang="en-US" sz="1100" b="1" smtClean="0">
                <a:latin typeface="+mj-lt"/>
                <a:ea typeface="+mj-ea"/>
                <a:cs typeface="+mj-cs"/>
                <a:sym typeface="+mj-lt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 5.465 </a:t>
            </a:fld>
            <a:endParaRPr lang="pt-BR" sz="1100" b="1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xmlns="" id="{B50572EC-1A55-40BE-81DA-3DAA7FBCE58B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2392363" y="2286000"/>
            <a:ext cx="417513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fld id="{1D17AF2D-1550-49FD-A854-4E92333D1F1B}" type="datetime''''''''' ''''''''4''''''''''.''''''''''2''''''5''1 '''''">
              <a:rPr lang="pt-BR" altLang="en-US" sz="1100" b="1" smtClean="0">
                <a:latin typeface="+mj-lt"/>
                <a:ea typeface="+mj-ea"/>
                <a:cs typeface="+mj-cs"/>
                <a:sym typeface="+mj-lt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 4.251 </a:t>
            </a:fld>
            <a:endParaRPr lang="pt-BR" sz="1100" b="1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xmlns="" id="{BC3585AF-70DC-4841-A701-4D5B8C3AD6D3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2863850" y="2241550"/>
            <a:ext cx="4175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2D4BF6C-7333-4D6A-8701-09BBB69E5F80}" type="datetime' ''''''4''''''.3''''''''''''''''''''''''''5''''6'''''''''' '">
              <a:rPr lang="pt-BR" altLang="en-US" sz="1100" b="1" smtClean="0">
                <a:latin typeface="+mj-lt"/>
                <a:ea typeface="+mj-ea"/>
                <a:cs typeface="+mj-cs"/>
                <a:sym typeface="+mj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 4.356 </a:t>
            </a:fld>
            <a:endParaRPr lang="pt-BR" sz="1100" b="1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xmlns="" id="{61270798-4741-4C3D-AF73-DD0EB7526410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3336925" y="1406525"/>
            <a:ext cx="4175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7CD08A5-CF7E-433A-9564-2CB9C82DDBEF}" type="datetime''''''' 7''.''5''''''''''''''0''''3'''''''''''' '''''''''''''">
              <a:rPr lang="pt-BR" altLang="en-US" sz="1100" b="1" smtClean="0">
                <a:latin typeface="+mj-lt"/>
                <a:ea typeface="+mj-ea"/>
                <a:cs typeface="+mj-cs"/>
                <a:sym typeface="+mj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 7.503 </a:t>
            </a:fld>
            <a:endParaRPr lang="pt-BR" sz="1100" b="1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xmlns="" id="{B458DEAB-8411-4E12-8918-1A7974981A0A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4748213" y="2262188"/>
            <a:ext cx="4286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1C50472-881D-45EF-88CC-683F5268B530}" type="datetime' ''4''''''''''''''.''''''2''''''''7''''''6 '''''''">
              <a:rPr lang="pt-BR" altLang="en-US" sz="1100" b="1" smtClean="0">
                <a:ea typeface="+mj-ea"/>
                <a:cs typeface="+mj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 4.276 </a:t>
            </a:fld>
            <a:endParaRPr lang="pt-BR" sz="1100" b="1" dirty="0">
              <a:ea typeface="+mj-ea"/>
              <a:cs typeface="+mj-cs"/>
              <a:sym typeface="+mn-lt"/>
            </a:endParaRP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xmlns="" id="{881BFA5F-3E1B-4E8B-B456-D8937953D841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5221288" y="2660650"/>
            <a:ext cx="428625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1A5C568-13CC-4441-BB19-E0701846F8AC}" type="datetime''''' ''''2''''.8''3''''''''''8'''''''''''' '''''''''''''''''">
              <a:rPr lang="pt-BR" altLang="en-US" sz="1100" b="1" smtClean="0">
                <a:ea typeface="+mj-ea"/>
                <a:cs typeface="+mj-cs"/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 2.838 </a:t>
            </a:fld>
            <a:endParaRPr lang="pt-BR" sz="1100" b="1" dirty="0">
              <a:ea typeface="+mj-ea"/>
              <a:cs typeface="+mj-cs"/>
              <a:sym typeface="+mn-lt"/>
            </a:endParaRPr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xmlns="" id="{93933672-0C56-4DE3-9175-1DD07C095BC0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5367339" y="3230563"/>
            <a:ext cx="136525" cy="384175"/>
          </a:xfrm>
          <a:prstGeom prst="rect">
            <a:avLst/>
          </a:prstGeom>
          <a:solidFill>
            <a:srgbClr val="029C88"/>
          </a:solidFill>
          <a:ln>
            <a:noFill/>
          </a:ln>
        </p:spPr>
        <p:txBody>
          <a:bodyPr vert="vert270" wrap="none" lIns="0" tIns="17463" rIns="0" bIns="1746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379A6C7-C1B3-47D2-9850-11929AF90ACC}" type="datetime''''''' ''1''''''''''''''.''''''''''''''2''''5''''''4'''''''' '">
              <a:rPr lang="pt-BR" altLang="en-US" sz="1000" smtClean="0">
                <a:solidFill>
                  <a:schemeClr val="bg1"/>
                </a:solidFill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 1.254 </a:t>
            </a:fld>
            <a:endParaRPr lang="pt-BR" sz="10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xmlns="" id="{534F3BC0-312F-4C9A-BC33-98497320728F}"/>
              </a:ext>
            </a:extLst>
          </p:cNvPr>
          <p:cNvSpPr/>
          <p:nvPr>
            <p:custDataLst>
              <p:tags r:id="rId31"/>
            </p:custDataLst>
          </p:nvPr>
        </p:nvSpPr>
        <p:spPr bwMode="auto">
          <a:xfrm>
            <a:off x="246063" y="1414463"/>
            <a:ext cx="214313" cy="160338"/>
          </a:xfrm>
          <a:prstGeom prst="rect">
            <a:avLst/>
          </a:prstGeom>
          <a:solidFill>
            <a:srgbClr val="029C8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xmlns="" id="{32F17C63-9566-4DDF-911C-B609EC04F1A6}"/>
              </a:ext>
            </a:extLst>
          </p:cNvPr>
          <p:cNvSpPr/>
          <p:nvPr>
            <p:custDataLst>
              <p:tags r:id="rId32"/>
            </p:custDataLst>
          </p:nvPr>
        </p:nvSpPr>
        <p:spPr bwMode="auto">
          <a:xfrm>
            <a:off x="246063" y="1181100"/>
            <a:ext cx="214313" cy="160338"/>
          </a:xfrm>
          <a:prstGeom prst="rect">
            <a:avLst/>
          </a:prstGeom>
          <a:solidFill>
            <a:srgbClr val="0D4B5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xmlns="" id="{B0CC3684-16F4-4FDE-BAFA-3CDD47ECE49D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511175" y="1176338"/>
            <a:ext cx="1571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en-US" sz="1200" dirty="0"/>
              <a:t>P1</a:t>
            </a:r>
            <a:endParaRPr lang="pt-BR" sz="1200" dirty="0">
              <a:sym typeface="+mn-lt"/>
            </a:endParaRP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xmlns="" id="{2F9640E1-A7DF-4F58-8BC1-537188E19887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511175" y="1409700"/>
            <a:ext cx="1571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en-US" sz="1200" dirty="0"/>
              <a:t>P2</a:t>
            </a:r>
            <a:endParaRPr lang="pt-BR" sz="1200" dirty="0">
              <a:sym typeface="+mn-lt"/>
            </a:endParaRPr>
          </a:p>
        </p:txBody>
      </p:sp>
      <p:cxnSp>
        <p:nvCxnSpPr>
          <p:cNvPr id="62" name="Conector reto 61">
            <a:extLst>
              <a:ext uri="{FF2B5EF4-FFF2-40B4-BE49-F238E27FC236}">
                <a16:creationId xmlns:a16="http://schemas.microsoft.com/office/drawing/2014/main" xmlns="" id="{90904D68-50F9-415F-BAA0-537EAA798D17}"/>
              </a:ext>
            </a:extLst>
          </p:cNvPr>
          <p:cNvCxnSpPr>
            <a:cxnSpLocks/>
          </p:cNvCxnSpPr>
          <p:nvPr/>
        </p:nvCxnSpPr>
        <p:spPr>
          <a:xfrm flipH="1">
            <a:off x="158750" y="3871768"/>
            <a:ext cx="556418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57" name="Chart 3">
            <a:extLst>
              <a:ext uri="{FF2B5EF4-FFF2-40B4-BE49-F238E27FC236}">
                <a16:creationId xmlns:a16="http://schemas.microsoft.com/office/drawing/2014/main" xmlns="" id="{E941E85D-F7C6-4789-99D4-8C1C70A467FE}"/>
              </a:ext>
            </a:extLst>
          </p:cNvPr>
          <p:cNvGraphicFramePr/>
          <p:nvPr>
            <p:custDataLst>
              <p:tags r:id="rId35"/>
            </p:custDataLst>
            <p:extLst>
              <p:ext uri="{D42A27DB-BD31-4B8C-83A1-F6EECF244321}">
                <p14:modId xmlns:p14="http://schemas.microsoft.com/office/powerpoint/2010/main" val="3478558302"/>
              </p:ext>
            </p:extLst>
          </p:nvPr>
        </p:nvGraphicFramePr>
        <p:xfrm>
          <a:off x="14288" y="4298950"/>
          <a:ext cx="5680075" cy="166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2"/>
          </a:graphicData>
        </a:graphic>
      </p:graphicFrame>
      <p:sp>
        <p:nvSpPr>
          <p:cNvPr id="95" name="Text Placeholder 2">
            <a:extLst>
              <a:ext uri="{FF2B5EF4-FFF2-40B4-BE49-F238E27FC236}">
                <a16:creationId xmlns:a16="http://schemas.microsoft.com/office/drawing/2014/main" xmlns="" id="{8A7BFFFA-AC91-42B5-866C-ED3D3071EDD4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1182688" y="5924550"/>
            <a:ext cx="1285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9D22248-3ED2-4CD0-842F-92B6EF99B05B}" type="datetime'''M'''''''''''''''''''''''''''''''">
              <a:rPr lang="pt-BR" altLang="en-US" sz="1100" b="1" smtClean="0">
                <a:latin typeface="+mj-lt"/>
                <a:ea typeface="+mj-ea"/>
                <a:cs typeface="+mj-cs"/>
                <a:sym typeface="+mj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M</a:t>
            </a:fld>
            <a:endParaRPr lang="pt-BR" sz="1100" b="1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137" name="Text Placeholder 2">
            <a:extLst>
              <a:ext uri="{FF2B5EF4-FFF2-40B4-BE49-F238E27FC236}">
                <a16:creationId xmlns:a16="http://schemas.microsoft.com/office/drawing/2014/main" xmlns="" id="{5D1E5CC1-5FD8-4285-8884-DA97F4B57DEE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228600" y="5726113"/>
            <a:ext cx="196850" cy="152400"/>
          </a:xfrm>
          <a:prstGeom prst="rect">
            <a:avLst/>
          </a:prstGeom>
          <a:solidFill>
            <a:srgbClr val="0D4B58"/>
          </a:solidFill>
          <a:ln>
            <a:noFill/>
          </a:ln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76EC963F-2F3E-49E7-A45C-A382C4D06BAF}" type="datetime'''''''''''''''''''''''''''0'''''''''''''''''''''''''''',''''5'">
              <a:rPr lang="pt-BR" altLang="en-US" sz="1000" smtClean="0">
                <a:solidFill>
                  <a:schemeClr val="bg1"/>
                </a:solidFill>
                <a:sym typeface="+mn-lt"/>
              </a:rPr>
              <a:pPr mar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0,5</a:t>
            </a:fld>
            <a:endParaRPr lang="pt-BR" sz="10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xmlns="" id="{54E12EE2-6079-4EB6-84C2-B3BAD3BC466C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3436938" y="4187825"/>
            <a:ext cx="2143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2D4BC3C-BF76-4E4A-BC80-E0640AAAC28B}" type="datetime'''''''6'''''''''',''''''''''4'''''">
              <a:rPr lang="pt-BR" altLang="en-US" sz="1100" b="1" smtClean="0">
                <a:latin typeface="+mj-lt"/>
                <a:ea typeface="+mj-ea"/>
                <a:cs typeface="+mj-cs"/>
                <a:sym typeface="+mj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6,4</a:t>
            </a:fld>
            <a:endParaRPr lang="pt-BR" sz="1100" b="1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103" name="Text Placeholder 2">
            <a:extLst>
              <a:ext uri="{FF2B5EF4-FFF2-40B4-BE49-F238E27FC236}">
                <a16:creationId xmlns:a16="http://schemas.microsoft.com/office/drawing/2014/main" xmlns="" id="{16696EA8-E002-4867-A4F3-E5ADF9BCEA33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679450" y="5187950"/>
            <a:ext cx="214313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fld id="{E7417D83-289C-47CB-8A0A-E77408DFE2F9}" type="datetime'''''''''''''''2'''''''''''''''''''''''''''',2'''''''''''''">
              <a:rPr lang="pt-BR" altLang="en-US" sz="1100" b="1" smtClean="0">
                <a:latin typeface="+mj-lt"/>
                <a:ea typeface="+mj-ea"/>
                <a:cs typeface="+mj-cs"/>
                <a:sym typeface="+mj-lt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2,2</a:t>
            </a:fld>
            <a:endParaRPr lang="pt-BR" sz="1100" b="1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99" name="Text Placeholder 2">
            <a:extLst>
              <a:ext uri="{FF2B5EF4-FFF2-40B4-BE49-F238E27FC236}">
                <a16:creationId xmlns:a16="http://schemas.microsoft.com/office/drawing/2014/main" xmlns="" id="{F9F4928B-481F-4C0E-8303-EC4B68DB0EEE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3967163" y="5924550"/>
            <a:ext cx="746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1BE46A04-B151-4D93-AE71-BDF88CBC3ACC}" type="datetime'''''''''''''S'''''''">
              <a:rPr lang="pt-BR" altLang="en-US" sz="1100" b="1" smtClean="0">
                <a:latin typeface="+mj-lt"/>
                <a:ea typeface="+mj-ea"/>
                <a:cs typeface="+mj-cs"/>
                <a:sym typeface="+mj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S</a:t>
            </a:fld>
            <a:endParaRPr lang="pt-BR" sz="1100" b="1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123" name="Text Placeholder 2">
            <a:extLst>
              <a:ext uri="{FF2B5EF4-FFF2-40B4-BE49-F238E27FC236}">
                <a16:creationId xmlns:a16="http://schemas.microsoft.com/office/drawing/2014/main" xmlns="" id="{6E85E76A-F409-4DDC-8A96-FA2C615BA641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gray">
          <a:xfrm>
            <a:off x="4846638" y="5276850"/>
            <a:ext cx="152400" cy="196850"/>
          </a:xfrm>
          <a:prstGeom prst="rect">
            <a:avLst/>
          </a:prstGeom>
          <a:solidFill>
            <a:srgbClr val="0D4B58"/>
          </a:solidFill>
          <a:ln>
            <a:noFill/>
          </a:ln>
        </p:spPr>
        <p:txBody>
          <a:bodyPr vert="vert270" wrap="none" lIns="0" tIns="17463" rIns="0" bIns="1746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1BB80A58-2580-40C2-8EBD-9D286C886F57}" type="datetime'0'''''''''''''''''''''''''''''''''''',''''''''5'''''">
              <a:rPr lang="pt-BR" altLang="en-US" sz="1000" smtClean="0">
                <a:solidFill>
                  <a:schemeClr val="bg1"/>
                </a:solidFill>
                <a:sym typeface="+mn-lt"/>
              </a:rPr>
              <a:pPr mar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0,5</a:t>
            </a:fld>
            <a:endParaRPr lang="pt-BR" sz="10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xmlns="" id="{BDA826F8-2A36-459A-BC88-D44FFD55F4C3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gray">
          <a:xfrm>
            <a:off x="4352925" y="4819650"/>
            <a:ext cx="2206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033569B-71B9-42EE-8F26-0E3FC8D2862B}" type="datetime'''''''''3'''''''',''7'''''''''''''''''''">
              <a:rPr lang="pt-BR" altLang="en-US" sz="1100" b="1" smtClean="0">
                <a:ea typeface="+mj-ea"/>
                <a:cs typeface="+mj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3,7</a:t>
            </a:fld>
            <a:endParaRPr lang="pt-BR" sz="1100" b="1" dirty="0">
              <a:ea typeface="+mj-ea"/>
              <a:cs typeface="+mj-cs"/>
              <a:sym typeface="+mn-lt"/>
            </a:endParaRPr>
          </a:p>
        </p:txBody>
      </p:sp>
      <p:sp>
        <p:nvSpPr>
          <p:cNvPr id="93" name="Text Placeholder 2">
            <a:extLst>
              <a:ext uri="{FF2B5EF4-FFF2-40B4-BE49-F238E27FC236}">
                <a16:creationId xmlns:a16="http://schemas.microsoft.com/office/drawing/2014/main" xmlns="" id="{25DDBD1C-A9A9-4F89-8C58-344AC53440E5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300038" y="5924550"/>
            <a:ext cx="555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0155732-7D95-4A97-AE8D-41576962C609}" type="datetime'''''''''''''''''''''''''''''''''''''''J'''''''''''">
              <a:rPr lang="pt-BR" altLang="en-US" sz="1100" b="1" smtClean="0">
                <a:latin typeface="+mj-lt"/>
                <a:ea typeface="+mj-ea"/>
                <a:cs typeface="+mj-cs"/>
                <a:sym typeface="+mj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J</a:t>
            </a:fld>
            <a:endParaRPr lang="pt-BR" sz="1100" b="1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xmlns="" id="{96B8730D-9BCB-4C2B-9E67-A5F72DBE112D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gray">
          <a:xfrm>
            <a:off x="2058988" y="4719638"/>
            <a:ext cx="214313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fld id="{644DEED7-04A0-4DDF-A7EC-D4132BFCB312}" type="datetime'''''''4'',''''''''''''''2'''''''''">
              <a:rPr lang="pt-BR" altLang="en-US" sz="1100" b="1" smtClean="0">
                <a:latin typeface="+mj-lt"/>
                <a:ea typeface="+mj-ea"/>
                <a:cs typeface="+mj-cs"/>
                <a:sym typeface="+mj-lt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4,2</a:t>
            </a:fld>
            <a:endParaRPr lang="pt-BR" sz="1100" b="1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xmlns="" id="{96428937-C1D9-4299-8934-35A69035363D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747713" y="5924550"/>
            <a:ext cx="762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34F6FB0-BAA9-4633-9D8E-20FF4A31A49B}" type="datetime'''''''''''''''''''''''''''F'''''''''''''''''''">
              <a:rPr lang="pt-BR" altLang="en-US" sz="1100" b="1" smtClean="0">
                <a:latin typeface="+mj-lt"/>
                <a:ea typeface="+mj-ea"/>
                <a:cs typeface="+mj-cs"/>
                <a:sym typeface="+mj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F</a:t>
            </a:fld>
            <a:endParaRPr lang="pt-BR" sz="1100" b="1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xmlns="" id="{2F5486CD-B9CE-470E-9AAF-8367CA56639C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2101850" y="5924550"/>
            <a:ext cx="1285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7F9528D-2ADD-4773-A1B5-FD16E2E0407E}" type="datetime'''''''''''M'''''''''''''''''''''">
              <a:rPr lang="pt-BR" altLang="en-US" sz="1100" b="1" smtClean="0">
                <a:latin typeface="+mj-lt"/>
                <a:ea typeface="+mj-ea"/>
                <a:cs typeface="+mj-cs"/>
                <a:sym typeface="+mj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M</a:t>
            </a:fld>
            <a:endParaRPr lang="pt-BR" sz="1100" b="1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92" name="Text Placeholder 2">
            <a:extLst>
              <a:ext uri="{FF2B5EF4-FFF2-40B4-BE49-F238E27FC236}">
                <a16:creationId xmlns:a16="http://schemas.microsoft.com/office/drawing/2014/main" xmlns="" id="{0CB6C417-4655-413C-B849-93CB60DD0DB9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1660525" y="5924550"/>
            <a:ext cx="904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773C82F-E405-483E-B176-A4C67795D744}" type="datetime'''A'''''''''''''''''''''''''''''''''''''''''">
              <a:rPr lang="pt-BR" altLang="en-US" sz="1100" b="1" smtClean="0">
                <a:latin typeface="+mj-lt"/>
                <a:ea typeface="+mj-ea"/>
                <a:cs typeface="+mj-cs"/>
                <a:sym typeface="+mj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A</a:t>
            </a:fld>
            <a:endParaRPr lang="pt-BR" sz="1100" b="1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96" name="Text Placeholder 2">
            <a:extLst>
              <a:ext uri="{FF2B5EF4-FFF2-40B4-BE49-F238E27FC236}">
                <a16:creationId xmlns:a16="http://schemas.microsoft.com/office/drawing/2014/main" xmlns="" id="{B162728E-413D-4B47-9319-AE88ABED444D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2597150" y="5924550"/>
            <a:ext cx="555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92E81A6-7671-4F54-837C-5CE91526FF8E}" type="datetime'''''''''''''''''''''''''''''''''''''''''J'''''">
              <a:rPr lang="pt-BR" altLang="en-US" sz="1100" b="1" smtClean="0">
                <a:latin typeface="+mj-lt"/>
                <a:ea typeface="+mj-ea"/>
                <a:cs typeface="+mj-cs"/>
                <a:sym typeface="+mj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J</a:t>
            </a:fld>
            <a:endParaRPr lang="pt-BR" sz="1100" b="1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97" name="Text Placeholder 2">
            <a:extLst>
              <a:ext uri="{FF2B5EF4-FFF2-40B4-BE49-F238E27FC236}">
                <a16:creationId xmlns:a16="http://schemas.microsoft.com/office/drawing/2014/main" xmlns="" id="{91A6F5B3-EDF6-4500-B31F-5F7A4F72E4A1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auto">
          <a:xfrm>
            <a:off x="3057525" y="5924550"/>
            <a:ext cx="555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F7072C4-4959-47DF-810E-1B6DCC6E2393}" type="datetime'''''''''''''''J'''''''''">
              <a:rPr lang="pt-BR" altLang="en-US" sz="1100" b="1" smtClean="0">
                <a:latin typeface="+mj-lt"/>
                <a:ea typeface="+mj-ea"/>
                <a:cs typeface="+mj-cs"/>
                <a:sym typeface="+mj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J</a:t>
            </a:fld>
            <a:endParaRPr lang="pt-BR" sz="1100" b="1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xmlns="" id="{B7AD3BF3-CDF3-4056-B9DE-38930D4163CA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3498850" y="5924550"/>
            <a:ext cx="904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3BE5699-DAEA-438E-BC58-A4940027DB38}" type="datetime'''''''''''''''''''''''''''''''''''''''''''''''''''''A'''">
              <a:rPr lang="pt-BR" altLang="en-US" sz="1100" b="1" smtClean="0">
                <a:latin typeface="+mj-lt"/>
                <a:ea typeface="+mj-ea"/>
                <a:cs typeface="+mj-cs"/>
                <a:sym typeface="+mj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A</a:t>
            </a:fld>
            <a:endParaRPr lang="pt-BR" sz="1100" b="1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101" name="Text Placeholder 2">
            <a:extLst>
              <a:ext uri="{FF2B5EF4-FFF2-40B4-BE49-F238E27FC236}">
                <a16:creationId xmlns:a16="http://schemas.microsoft.com/office/drawing/2014/main" xmlns="" id="{BE0073B7-8F16-4A9A-9B9A-95C98E55D698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4408488" y="5924550"/>
            <a:ext cx="1079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4DDDC5C-B445-42E6-8096-D120403887B0}" type="datetime'''''''''''''''''''''''''''''''''''''''''''''''''''''''''''O'''">
              <a:rPr lang="pt-BR" altLang="en-US" sz="1100" b="1" smtClean="0">
                <a:ea typeface="+mj-ea"/>
                <a:cs typeface="+mj-cs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O</a:t>
            </a:fld>
            <a:endParaRPr lang="pt-BR" sz="1100" b="1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102" name="Text Placeholder 2">
            <a:extLst>
              <a:ext uri="{FF2B5EF4-FFF2-40B4-BE49-F238E27FC236}">
                <a16:creationId xmlns:a16="http://schemas.microsoft.com/office/drawing/2014/main" xmlns="" id="{852448C2-F807-409F-9ECC-828E68337F65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4870450" y="5924550"/>
            <a:ext cx="1047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FDC4CA4-D95A-4EC0-86A6-33308F606BB9}" type="datetime'''''''N'''">
              <a:rPr lang="pt-BR" altLang="en-US" sz="1100" b="1" smtClean="0">
                <a:ea typeface="+mj-ea"/>
                <a:cs typeface="+mj-cs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N</a:t>
            </a:fld>
            <a:endParaRPr lang="pt-BR" sz="1100" b="1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100" name="Text Placeholder 2">
            <a:extLst>
              <a:ext uri="{FF2B5EF4-FFF2-40B4-BE49-F238E27FC236}">
                <a16:creationId xmlns:a16="http://schemas.microsoft.com/office/drawing/2014/main" xmlns="" id="{94980FEC-5773-4A84-92CC-B87E47CCFF32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gray">
          <a:xfrm>
            <a:off x="150813" y="5567363"/>
            <a:ext cx="354013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fld id="{484EED83-1D59-4645-8D3C-7C242C5FDE94}" type="datetime'''''0,''''''5''''''''''''''''''''''''''''''''''''7''''''''''5'">
              <a:rPr lang="pt-BR" altLang="en-US" sz="1100" b="1" smtClean="0">
                <a:latin typeface="+mj-lt"/>
                <a:ea typeface="+mj-ea"/>
                <a:cs typeface="+mj-cs"/>
                <a:sym typeface="+mj-lt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0,575</a:t>
            </a:fld>
            <a:endParaRPr lang="pt-BR" sz="1100" b="1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xmlns="" id="{F5ECF00C-B395-43D2-8D30-08A50BAEFFBE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gray">
          <a:xfrm>
            <a:off x="1139825" y="4813300"/>
            <a:ext cx="214313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fld id="{4C458C17-19C2-4C69-BC9B-105B35A92240}" type="datetime'''''''''''''''''3'''',''''''''''''''''''''''8'''''">
              <a:rPr lang="pt-BR" altLang="en-US" sz="1100" b="1" smtClean="0">
                <a:latin typeface="+mj-lt"/>
                <a:ea typeface="+mj-ea"/>
                <a:cs typeface="+mj-cs"/>
                <a:sym typeface="+mj-lt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3,8</a:t>
            </a:fld>
            <a:endParaRPr lang="pt-BR" sz="1100" b="1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105" name="Text Placeholder 2">
            <a:extLst>
              <a:ext uri="{FF2B5EF4-FFF2-40B4-BE49-F238E27FC236}">
                <a16:creationId xmlns:a16="http://schemas.microsoft.com/office/drawing/2014/main" xmlns="" id="{592FA832-781D-421A-84CB-78724EA5718E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gray">
          <a:xfrm>
            <a:off x="1598613" y="5118100"/>
            <a:ext cx="214313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fld id="{76BB993C-8D8B-4E8F-AEBC-D9ED709DA32E}" type="datetime'''''''''''''''''''''''2'''''''',''5'">
              <a:rPr lang="pt-BR" altLang="en-US" sz="1100" b="1" smtClean="0">
                <a:latin typeface="+mj-lt"/>
                <a:ea typeface="+mj-ea"/>
                <a:cs typeface="+mj-cs"/>
                <a:sym typeface="+mj-lt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2,5</a:t>
            </a:fld>
            <a:endParaRPr lang="pt-BR" sz="1100" b="1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107" name="Text Placeholder 2">
            <a:extLst>
              <a:ext uri="{FF2B5EF4-FFF2-40B4-BE49-F238E27FC236}">
                <a16:creationId xmlns:a16="http://schemas.microsoft.com/office/drawing/2014/main" xmlns="" id="{79FECC1A-81A3-43EE-B6B4-D7AABD5F4636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gray">
          <a:xfrm>
            <a:off x="2517775" y="4719638"/>
            <a:ext cx="214313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fld id="{256EABCD-ECB9-47CE-A018-4B7C6FCDD0FD}" type="datetime'''''''''4'''''''''',''''''2'''''''''''">
              <a:rPr lang="pt-BR" altLang="en-US" sz="1100" b="1" smtClean="0">
                <a:latin typeface="+mj-lt"/>
                <a:ea typeface="+mj-ea"/>
                <a:cs typeface="+mj-cs"/>
                <a:sym typeface="+mj-lt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4,2</a:t>
            </a:fld>
            <a:endParaRPr lang="pt-BR" sz="1100" b="1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xmlns="" id="{B89582FF-E8C5-4BE8-86E9-6ACFFE96B2BB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gray">
          <a:xfrm>
            <a:off x="2978150" y="4819650"/>
            <a:ext cx="2143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33109FC-05E6-4F1D-8B3F-9C6943432D89}" type="datetime'''''''''''''''''''''''3'''''''''''''''',7'''">
              <a:rPr lang="pt-BR" altLang="en-US" sz="1100" b="1" smtClean="0">
                <a:latin typeface="+mj-lt"/>
                <a:ea typeface="+mj-ea"/>
                <a:cs typeface="+mj-cs"/>
                <a:sym typeface="+mj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3,7</a:t>
            </a:fld>
            <a:endParaRPr lang="pt-BR" sz="1100" b="1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110" name="Text Placeholder 2">
            <a:extLst>
              <a:ext uri="{FF2B5EF4-FFF2-40B4-BE49-F238E27FC236}">
                <a16:creationId xmlns:a16="http://schemas.microsoft.com/office/drawing/2014/main" xmlns="" id="{3A13CAB9-54FA-427D-BA2A-F4861C428099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gray">
          <a:xfrm>
            <a:off x="3897313" y="4421188"/>
            <a:ext cx="2143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112694E-E4A1-4A60-9523-5AEA6714DCDA}" type="datetime'''''''''''5'''''''''',''''''''''''''''''''''''''''''4'''''''''">
              <a:rPr lang="pt-BR" altLang="en-US" sz="1100" b="1" smtClean="0">
                <a:latin typeface="+mj-lt"/>
                <a:ea typeface="+mj-ea"/>
                <a:cs typeface="+mj-cs"/>
                <a:sym typeface="+mj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5,4</a:t>
            </a:fld>
            <a:endParaRPr lang="pt-BR" sz="1100" b="1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xmlns="" id="{6A80DC5C-DAEE-45C7-B88F-BC2EAC1BCA16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gray">
          <a:xfrm>
            <a:off x="4813300" y="5108575"/>
            <a:ext cx="2206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79A4330-D3E1-484C-990C-B80C69D4904A}" type="datetime'''''''''''''''''''''''''''''''''2'''''''''''''',4'''''''''">
              <a:rPr lang="pt-BR" altLang="en-US" sz="1100" b="1" smtClean="0">
                <a:ea typeface="+mj-ea"/>
                <a:cs typeface="+mj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2,4</a:t>
            </a:fld>
            <a:endParaRPr lang="pt-BR" sz="1100" b="1" dirty="0">
              <a:ea typeface="+mj-ea"/>
              <a:cs typeface="+mj-cs"/>
              <a:sym typeface="+mn-lt"/>
            </a:endParaRPr>
          </a:p>
        </p:txBody>
      </p:sp>
      <p:sp>
        <p:nvSpPr>
          <p:cNvPr id="118" name="Text Placeholder 2">
            <a:extLst>
              <a:ext uri="{FF2B5EF4-FFF2-40B4-BE49-F238E27FC236}">
                <a16:creationId xmlns:a16="http://schemas.microsoft.com/office/drawing/2014/main" xmlns="" id="{44D2A58C-2662-461C-AC95-D94286DC1403}"/>
              </a:ext>
            </a:extLst>
          </p:cNvPr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5334000" y="5924550"/>
            <a:ext cx="952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40CCB55-6CB4-4B1D-98DC-CEB00F97B997}" type="datetime'''''''''''''''''D'''''''''''''''''''''''''''''''''''''''''''">
              <a:rPr lang="pt-BR" altLang="en-US" sz="1100" b="1" smtClean="0">
                <a:latin typeface="+mj-lt"/>
                <a:ea typeface="+mj-ea"/>
                <a:cs typeface="+mj-cs"/>
                <a:sym typeface="+mj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D</a:t>
            </a:fld>
            <a:endParaRPr lang="pt-BR" sz="1100" b="1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119" name="Text Placeholder 2">
            <a:extLst>
              <a:ext uri="{FF2B5EF4-FFF2-40B4-BE49-F238E27FC236}">
                <a16:creationId xmlns:a16="http://schemas.microsoft.com/office/drawing/2014/main" xmlns="" id="{3422F295-1918-4FE1-8010-0B62206EB1A1}"/>
              </a:ext>
            </a:extLst>
          </p:cNvPr>
          <p:cNvSpPr>
            <a:spLocks noGrp="1"/>
          </p:cNvSpPr>
          <p:nvPr>
            <p:custDataLst>
              <p:tags r:id="rId61"/>
            </p:custDataLst>
          </p:nvPr>
        </p:nvSpPr>
        <p:spPr bwMode="gray">
          <a:xfrm>
            <a:off x="5272088" y="5164138"/>
            <a:ext cx="220663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7DB0EC2-D629-43B0-9F0B-478BF275D22D}" type="datetime'''''''2'''''''',''''''''''''''''''''''''''3'''''''">
              <a:rPr lang="pt-BR" altLang="en-US" sz="1100" b="1" smtClean="0">
                <a:ea typeface="+mj-ea"/>
                <a:cs typeface="+mj-cs"/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2,3</a:t>
            </a:fld>
            <a:endParaRPr lang="pt-BR" sz="1100" b="1" dirty="0">
              <a:ea typeface="+mj-ea"/>
              <a:cs typeface="+mj-cs"/>
              <a:sym typeface="+mn-lt"/>
            </a:endParaRP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xmlns="" id="{584D335E-CE05-4CAE-8F54-A9DF9B33DEB9}"/>
              </a:ext>
            </a:extLst>
          </p:cNvPr>
          <p:cNvSpPr>
            <a:spLocks noGrp="1"/>
          </p:cNvSpPr>
          <p:nvPr>
            <p:custDataLst>
              <p:tags r:id="rId62"/>
            </p:custDataLst>
          </p:nvPr>
        </p:nvSpPr>
        <p:spPr bwMode="gray">
          <a:xfrm>
            <a:off x="5283200" y="5318125"/>
            <a:ext cx="196850" cy="136525"/>
          </a:xfrm>
          <a:prstGeom prst="rect">
            <a:avLst/>
          </a:prstGeom>
          <a:solidFill>
            <a:srgbClr val="0D4B58"/>
          </a:solidFill>
          <a:ln>
            <a:noFill/>
          </a:ln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A559E70-FF69-4485-875A-FBB3757C1DA9}" type="datetime'''''''''0,''''''''''4'''''''''''''''''''''">
              <a:rPr lang="pt-BR" altLang="en-US" sz="1000" smtClean="0">
                <a:solidFill>
                  <a:schemeClr val="bg1"/>
                </a:solidFill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0,4</a:t>
            </a:fld>
            <a:endParaRPr lang="pt-BR" sz="10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13" name="Retângulo 112">
            <a:extLst>
              <a:ext uri="{FF2B5EF4-FFF2-40B4-BE49-F238E27FC236}">
                <a16:creationId xmlns:a16="http://schemas.microsoft.com/office/drawing/2014/main" xmlns="" id="{7AD6AF56-9D88-4010-ACCF-7C687A31BC40}"/>
              </a:ext>
            </a:extLst>
          </p:cNvPr>
          <p:cNvSpPr/>
          <p:nvPr>
            <p:custDataLst>
              <p:tags r:id="rId63"/>
            </p:custDataLst>
          </p:nvPr>
        </p:nvSpPr>
        <p:spPr bwMode="auto">
          <a:xfrm>
            <a:off x="246063" y="4060825"/>
            <a:ext cx="214313" cy="160338"/>
          </a:xfrm>
          <a:prstGeom prst="rect">
            <a:avLst/>
          </a:prstGeom>
          <a:solidFill>
            <a:srgbClr val="0D4B5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4" name="Retângulo 113">
            <a:extLst>
              <a:ext uri="{FF2B5EF4-FFF2-40B4-BE49-F238E27FC236}">
                <a16:creationId xmlns:a16="http://schemas.microsoft.com/office/drawing/2014/main" xmlns="" id="{CC268BDC-FB69-4E24-969B-5779366266AC}"/>
              </a:ext>
            </a:extLst>
          </p:cNvPr>
          <p:cNvSpPr/>
          <p:nvPr>
            <p:custDataLst>
              <p:tags r:id="rId64"/>
            </p:custDataLst>
          </p:nvPr>
        </p:nvSpPr>
        <p:spPr bwMode="auto">
          <a:xfrm>
            <a:off x="246063" y="4294188"/>
            <a:ext cx="214313" cy="160338"/>
          </a:xfrm>
          <a:prstGeom prst="rect">
            <a:avLst/>
          </a:prstGeom>
          <a:solidFill>
            <a:srgbClr val="029C8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xmlns="" id="{38708D1B-9E85-4B89-B6C2-F2CD7E6127F9}"/>
              </a:ext>
            </a:extLst>
          </p:cNvPr>
          <p:cNvSpPr>
            <a:spLocks noGrp="1"/>
          </p:cNvSpPr>
          <p:nvPr>
            <p:custDataLst>
              <p:tags r:id="rId65"/>
            </p:custDataLst>
          </p:nvPr>
        </p:nvSpPr>
        <p:spPr bwMode="auto">
          <a:xfrm>
            <a:off x="511175" y="4056063"/>
            <a:ext cx="1571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en-US" sz="1200" dirty="0"/>
              <a:t>P1</a:t>
            </a:r>
            <a:endParaRPr lang="pt-BR" sz="1200" dirty="0">
              <a:sym typeface="+mn-lt"/>
            </a:endParaRPr>
          </a:p>
        </p:txBody>
      </p:sp>
      <p:sp>
        <p:nvSpPr>
          <p:cNvPr id="116" name="Text Placeholder 2">
            <a:extLst>
              <a:ext uri="{FF2B5EF4-FFF2-40B4-BE49-F238E27FC236}">
                <a16:creationId xmlns:a16="http://schemas.microsoft.com/office/drawing/2014/main" xmlns="" id="{AEC6E990-DDA5-4A18-AE4E-4371367EBD19}"/>
              </a:ext>
            </a:extLst>
          </p:cNvPr>
          <p:cNvSpPr>
            <a:spLocks noGrp="1"/>
          </p:cNvSpPr>
          <p:nvPr>
            <p:custDataLst>
              <p:tags r:id="rId66"/>
            </p:custDataLst>
          </p:nvPr>
        </p:nvSpPr>
        <p:spPr bwMode="auto">
          <a:xfrm>
            <a:off x="511175" y="4289425"/>
            <a:ext cx="1571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en-US" sz="1200" dirty="0"/>
              <a:t>P2</a:t>
            </a:r>
            <a:endParaRPr lang="pt-BR" sz="1200" dirty="0">
              <a:sym typeface="+mn-lt"/>
            </a:endParaRPr>
          </a:p>
        </p:txBody>
      </p:sp>
      <p:sp>
        <p:nvSpPr>
          <p:cNvPr id="140" name="CaixaDeTexto 139">
            <a:extLst>
              <a:ext uri="{FF2B5EF4-FFF2-40B4-BE49-F238E27FC236}">
                <a16:creationId xmlns:a16="http://schemas.microsoft.com/office/drawing/2014/main" xmlns="" id="{A152F2F7-1725-416C-8690-4B606CBD1390}"/>
              </a:ext>
            </a:extLst>
          </p:cNvPr>
          <p:cNvSpPr txBox="1"/>
          <p:nvPr/>
        </p:nvSpPr>
        <p:spPr>
          <a:xfrm>
            <a:off x="1902530" y="865036"/>
            <a:ext cx="984016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Contracts</a:t>
            </a:r>
            <a:endParaRPr lang="pt-BR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4" name="CaixaDeTexto 153">
            <a:extLst>
              <a:ext uri="{FF2B5EF4-FFF2-40B4-BE49-F238E27FC236}">
                <a16:creationId xmlns:a16="http://schemas.microsoft.com/office/drawing/2014/main" xmlns="" id="{E77BDE90-868C-44F9-A6C9-79DDCD7D9982}"/>
              </a:ext>
            </a:extLst>
          </p:cNvPr>
          <p:cNvSpPr txBox="1"/>
          <p:nvPr/>
        </p:nvSpPr>
        <p:spPr>
          <a:xfrm>
            <a:off x="1903413" y="3955409"/>
            <a:ext cx="979737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R$ </a:t>
            </a:r>
            <a:r>
              <a:rPr 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Billion</a:t>
            </a:r>
            <a:endParaRPr lang="pt-BR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062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B3C0260-2CD0-CF47-80BF-94BEB6EEE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25" y="6263642"/>
            <a:ext cx="1333823" cy="516769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BF9CCAA5-77C9-8547-AB79-A16F2E0D9D95}"/>
              </a:ext>
            </a:extLst>
          </p:cNvPr>
          <p:cNvCxnSpPr>
            <a:cxnSpLocks/>
          </p:cNvCxnSpPr>
          <p:nvPr/>
        </p:nvCxnSpPr>
        <p:spPr>
          <a:xfrm>
            <a:off x="135925" y="6190737"/>
            <a:ext cx="8884507" cy="0"/>
          </a:xfrm>
          <a:prstGeom prst="line">
            <a:avLst/>
          </a:prstGeom>
          <a:ln w="38100">
            <a:solidFill>
              <a:srgbClr val="0048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EF0708E-E0DB-3241-9AD6-49DE888309CD}"/>
              </a:ext>
            </a:extLst>
          </p:cNvPr>
          <p:cNvSpPr txBox="1"/>
          <p:nvPr/>
        </p:nvSpPr>
        <p:spPr>
          <a:xfrm>
            <a:off x="6820931" y="6363727"/>
            <a:ext cx="21056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i="1" dirty="0" err="1">
                <a:solidFill>
                  <a:srgbClr val="004847"/>
                </a:solidFill>
              </a:rPr>
              <a:t>Brazil</a:t>
            </a:r>
            <a:r>
              <a:rPr lang="pt-BR" sz="1600" b="1" i="1" dirty="0">
                <a:solidFill>
                  <a:srgbClr val="004847"/>
                </a:solidFill>
              </a:rPr>
              <a:t> Power Exchange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1874C7FA-8A97-A949-A82C-1CFB397C3C53}"/>
              </a:ext>
            </a:extLst>
          </p:cNvPr>
          <p:cNvSpPr txBox="1"/>
          <p:nvPr/>
        </p:nvSpPr>
        <p:spPr>
          <a:xfrm>
            <a:off x="271849" y="185347"/>
            <a:ext cx="8548622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schemeClr val="tx1">
                    <a:lumMod val="75000"/>
                    <a:lumOff val="25000"/>
                  </a:schemeClr>
                </a:solidFill>
              </a:rPr>
              <a:t>Development of Brazil’s Free Market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546A0416-6A07-0C45-930D-DC5F95B7C7BC}"/>
              </a:ext>
            </a:extLst>
          </p:cNvPr>
          <p:cNvSpPr txBox="1"/>
          <p:nvPr/>
        </p:nvSpPr>
        <p:spPr>
          <a:xfrm>
            <a:off x="271849" y="777238"/>
            <a:ext cx="8548622" cy="15315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4847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i="1">
                <a:solidFill>
                  <a:schemeClr val="tx1">
                    <a:lumMod val="75000"/>
                    <a:lumOff val="25000"/>
                  </a:schemeClr>
                </a:solidFill>
              </a:rPr>
              <a:t>After 2014 elections </a:t>
            </a:r>
            <a:r>
              <a:rPr lang="en-US" sz="1600" b="1" i="1">
                <a:solidFill>
                  <a:schemeClr val="tx1">
                    <a:lumMod val="75000"/>
                    <a:lumOff val="25000"/>
                  </a:schemeClr>
                </a:solidFill>
              </a:rPr>
              <a:t>tariffs rose up to 51%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i="1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1600" b="1" i="1">
                <a:solidFill>
                  <a:schemeClr val="tx1">
                    <a:lumMod val="75000"/>
                    <a:lumOff val="25000"/>
                  </a:schemeClr>
                </a:solidFill>
              </a:rPr>
              <a:t>difference between tariffs and price </a:t>
            </a:r>
            <a:r>
              <a:rPr lang="en-US" sz="1600" i="1">
                <a:solidFill>
                  <a:schemeClr val="tx1">
                    <a:lumMod val="75000"/>
                    <a:lumOff val="25000"/>
                  </a:schemeClr>
                </a:solidFill>
              </a:rPr>
              <a:t>on the Free Market stimulated the migration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i="1">
                <a:solidFill>
                  <a:schemeClr val="tx1">
                    <a:lumMod val="75000"/>
                    <a:lumOff val="25000"/>
                  </a:schemeClr>
                </a:solidFill>
              </a:rPr>
              <a:t>Prices in Free Market allowed </a:t>
            </a:r>
            <a:r>
              <a:rPr lang="en-US" sz="1600" b="1" i="1">
                <a:solidFill>
                  <a:schemeClr val="tx1">
                    <a:lumMod val="75000"/>
                    <a:lumOff val="25000"/>
                  </a:schemeClr>
                </a:solidFill>
              </a:rPr>
              <a:t>up to 40% savings </a:t>
            </a:r>
            <a:r>
              <a:rPr lang="en-US" sz="1600" i="1">
                <a:solidFill>
                  <a:schemeClr val="tx1">
                    <a:lumMod val="75000"/>
                    <a:lumOff val="25000"/>
                  </a:schemeClr>
                </a:solidFill>
              </a:rPr>
              <a:t>in 2016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i="1">
                <a:solidFill>
                  <a:schemeClr val="tx1">
                    <a:lumMod val="75000"/>
                    <a:lumOff val="25000"/>
                  </a:schemeClr>
                </a:solidFill>
              </a:rPr>
              <a:t>Historical average savings is 15%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06E06C9-6E76-3644-8169-F9DCE2F1C883}"/>
              </a:ext>
            </a:extLst>
          </p:cNvPr>
          <p:cNvSpPr txBox="1"/>
          <p:nvPr/>
        </p:nvSpPr>
        <p:spPr>
          <a:xfrm>
            <a:off x="8464378" y="5931243"/>
            <a:ext cx="7056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err="1"/>
              <a:t>Source:CCEE</a:t>
            </a:r>
            <a:endParaRPr lang="pt-BR" sz="800" dirty="0"/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xmlns="" id="{315B8988-8325-054F-B30B-B1E973A4DE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389143"/>
              </p:ext>
            </p:extLst>
          </p:nvPr>
        </p:nvGraphicFramePr>
        <p:xfrm>
          <a:off x="0" y="2377419"/>
          <a:ext cx="9144000" cy="3936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85004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27751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1&quot;&gt;&lt;elem m_fUsage=&quot;1.00000000000000000000E+00&quot;&gt;&lt;m_msothmcolidx val=&quot;0&quot;/&gt;&lt;m_rgb r=&quot;79&quot; g=&quot;79&quot; b=&quot;79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J9yloDaQF6gwVjSnRqum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wKSjhbKT_C3J36tXlEKQ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9pRDEFSQwazC3QzEOS9k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BwZatcqTeeux9qH6jt.T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D.Dup2ROGCn86oY9QH0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834WH1rSQKWdD_6I.BKh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U2YNzaRaK4aWuWgiy53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fATb7ahR7WfitUThMHUx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3vhBwnQRR6hPCMJumK3y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8PvnK0kRZOY6TPPMzyql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68GjfTSAGbi9KCnrQB_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NIg6ZySZmeky3kL8KBn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8cW_pIxQD.mSnTnAfpTb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DrpWpMKTCiKzvfMo.0Kr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qw9UwZSZizxaTDNoENW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HSYlVdORm.DH2yH5ljyw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2w8pymvSsKQnbzL3nu85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nCihgkEQ5eMJkVl_vS4Y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BAVj0zTKqwpuH825J.7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z9xGDdSki.45NNi3vaL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6pVjh0RfOp8HTQE4z4s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6CqDaYTLi6onM7QI67D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jRfNeFTpmo73UuRV66.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ZPLWXv0TKO.C79eVq8YQ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IqVkFrURrKl8bBT.3_US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fr.5XYSTi3VAapCTIo_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TdHYYRQPeN_10bX.k4G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QwfnSZSEq2eC5C5P05u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lKAT7m0SviEt8x9l9wss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ecnXt0QO6iBeTZiS98o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PXp8a2TtKlhW7Ik8ZwZ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LKWmjiTH61dmCFs6VXQ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8yCfbkgQkyJqV9VatyJ_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XlkVNxTw.B_TTNB5wSC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iYSfHWSoirrj9pWGKef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j6lveQT7ih_6U5ksoqU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RnNGfNR.eNJPcAa5BPp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vI5qyRUS12AWEtwujiqq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UWC1eyRuqQfhrI0oqMC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_Lh3tiSvu_M6mKMV.PV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e5NH98_Q06jGCS2i2Wdp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_4VdA3IRnWHWI._1BWBf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PmGxHTQdGqy.FGXWz5e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ETBOHXTeaeS1H0ugNUm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aLPXZNSaePvp15AhpED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l1JPKWYR9SXN.ZHDoHHS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lM_HungTUqu5PVUatp4Eg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jrCx2eaRNKIel9YTDg9g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hkvR1UtR.mc8b_o93wkq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d5VFSwQhKGxHUxQcQdu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AK_QJJQgarWa2f68Rl1w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bwkLMeLQeWBJI8FoLQZa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cd7gONROymdSU3.vAEC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XrsTaG2RSWDnDjseb77z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sHp645Ty6kxscIGCdnG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6z46T4ReCOoDI1_AYLB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_Q_rULQ6a57tb4tk3GN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CUtfrRT1eooCjhoX1rB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7y.yIXERoKEkLXVkjgP_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nN.BYnRqChyWZPDK0RH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ljSEJxfRNe4J1pC4EYY7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ssatkOJRpmoZTqLEo2nw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3eKqYY.SW.3KTKojanrJ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NX.8Y1Q6K6GNp8qbdcU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skUb6bRquapRPXXVd3X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HrYpaTRY.MF2ed3EvBe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ECPjXERMGU.rNfFeq_d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.sXsdoTFi.Gyj76q1Vs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MXkmYk1QWKmCXHKSonoX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5iM1VwASomWIXu1gI1Mh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nCQeZ2Q02ZLVSouJgCy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IlSPlkQ76SanQIyF3Xg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0DDX6YSTm7snL6BwYIo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.G0grd0SsuIcGtGT.SNE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MQhAf7QF.dlG0IPU_N7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4q2XMPXRbycQllxtWeLo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Uw0rPvTVuB4Og8sSK4f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TZwHY2oTRaXV5O4P_vkE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n5ZAI9gStulUnKsaxNbV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TBGwF_RbeDk05HYPRCz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qOTtPHSxiUgVGvUHkR2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7E84GvOSLaGJIAzrDzpa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3L1K4f8P_7oJYKL0PjvO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YRfHV9eR76aEHzl8xsRG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9fz_fPvRkmSmYuCIjy3Y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QfUv_jRnCRnykYKXd4V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FtgmEpSfaa7ocz4LK6j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KxlvKqjQJiLEhvobi1eI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85ZXm7aTmG5H_.zI5Jox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FwK3DqQUqeXt7D6kKuJ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zXHqRtQNuRvvRxNYBjZ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fJquG1ESLG8sTcjXC4GN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YUKhiUVTluVMOL0TkiBE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tWCP_CRFKKWRQC3aVVP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DTM.5HIQgyB5XHiIr7A5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NTtUlkRhOq2DUnA2kvx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yAHxlPTqi3Ypz53JzLY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rdXIKkScSNtmtgbQTtX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7H5ygjGT9.ZmWtrgCbLB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BNUzwO8Q1imRcnBX26iH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55HFDyTjmYKSKbshEVO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IaPZX.YS5eZ70ZJ_YkAr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DjaS24lSqmf56yD8QDkO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qkeYbbTUi3B9vGvd2n9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iotRq6_TRyvIgTb2CYeJ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_iYYsQTQE2Q3TN0aC0E5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d0xNtDStCUczceML1lv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VtGU7MTEKHEImhVI2c3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ifHzxSFK8O5no6Zak_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hJWryhRe.uqiZBQIoTh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BSIY8NTkONiI5o2pvQU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HzbDWluSLCPYb2SLcgf9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Fwv7tabRZO8tJZ1aNih.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g1xNmgS7.lLaELDSCl8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3AhluxOT4aWj2GMp2qg4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Vp._K9kQYKHgmw_fZUyN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It3tkRRRc._njPodinB9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Fh32sywTUOgCDkQrrNKj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lPLOeoSsa15xKp6tFJR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0zPRPUWT9q77L4X1UM8f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AFpNkdSZGJm6amR2Org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WRKvvZSwq4XEcbue6tJ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0QiWYUTNOIijsy9dvVK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97dLjUT622v2hWJLzH2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8Uju9TISsauEyve2QU7o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uqvsNxQ3Wj8AxYuSqjk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bngFAaTciQMk2ngF5DG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.hi8QviSKWB8Pk6vIxMv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hl3ZQlSFG.1y.6b2gF2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LFNiGWSPOTOb_qoq.ii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QvhdMQzSKaaHdNgNs3d.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5I4xxyQTxq98Wq4LQr7Q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T1WoI5bRE2BWWiesrvQs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23MdTu1SnaUetMF7qpEN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hcUFiB9SoCueD59RNIrK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.KOVT8kRuSjrJ49G3Pgv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wvJpAiT2ibylZaswlol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yNowAGTaKdaMX6gx18.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D9U_ynQQ_imyv8DvUe48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HF9MRBQFqfKrfXr990w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FepxRHdQY.3YROXfydWX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UJljgcTMmczyt3r1BIZ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WCgeJaSnGqE_Ak9cbvu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Z1HcwdGQkehhY6cGgd.1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lstWXssSCWRfaqguQSBx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SYNrIRNRtGahyeCaIGJc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76H6jHGTD2i743U9TQNZ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S3Tst.TWuUqaORpjKGA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0kyFM_QquPd7PND80t2A"/>
</p:tagLst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2765</TotalTime>
  <Words>1136</Words>
  <Application>Microsoft Office PowerPoint</Application>
  <PresentationFormat>Apresentação no Ecrã (4:3)</PresentationFormat>
  <Paragraphs>459</Paragraphs>
  <Slides>15</Slides>
  <Notes>0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dos diapositivos</vt:lpstr>
      </vt:variant>
      <vt:variant>
        <vt:i4>15</vt:i4>
      </vt:variant>
    </vt:vector>
  </HeadingPairs>
  <TitlesOfParts>
    <vt:vector size="25" baseType="lpstr">
      <vt:lpstr>ＭＳ Ｐゴシック</vt:lpstr>
      <vt:lpstr>AppleSymbols</vt:lpstr>
      <vt:lpstr>Arial</vt:lpstr>
      <vt:lpstr>Calibri</vt:lpstr>
      <vt:lpstr>Calibri Light</vt:lpstr>
      <vt:lpstr>Tahoma</vt:lpstr>
      <vt:lpstr>Verdana</vt:lpstr>
      <vt:lpstr>Tema do Office</vt:lpstr>
      <vt:lpstr>Slide do think-cell</vt:lpstr>
      <vt:lpstr>Acrobat Document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victor kodja</dc:creator>
  <cp:lastModifiedBy>Reunioes</cp:lastModifiedBy>
  <cp:revision>270</cp:revision>
  <dcterms:created xsi:type="dcterms:W3CDTF">2018-05-11T18:41:10Z</dcterms:created>
  <dcterms:modified xsi:type="dcterms:W3CDTF">2019-03-01T16:05:25Z</dcterms:modified>
</cp:coreProperties>
</file>